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8"/>
  </p:notesMasterIdLst>
  <p:sldIdLst>
    <p:sldId id="256" r:id="rId2"/>
    <p:sldId id="271" r:id="rId3"/>
    <p:sldId id="257" r:id="rId4"/>
    <p:sldId id="258" r:id="rId5"/>
    <p:sldId id="259" r:id="rId6"/>
    <p:sldId id="270" r:id="rId7"/>
    <p:sldId id="260" r:id="rId8"/>
    <p:sldId id="269" r:id="rId9"/>
    <p:sldId id="261" r:id="rId10"/>
    <p:sldId id="262" r:id="rId11"/>
    <p:sldId id="263" r:id="rId12"/>
    <p:sldId id="264" r:id="rId13"/>
    <p:sldId id="265" r:id="rId14"/>
    <p:sldId id="266" r:id="rId15"/>
    <p:sldId id="267" r:id="rId16"/>
    <p:sldId id="268"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snapToGrid="0" showGuides="1">
      <p:cViewPr varScale="1">
        <p:scale>
          <a:sx n="119" d="100"/>
          <a:sy n="119" d="100"/>
        </p:scale>
        <p:origin x="760" y="19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1DE809-3A5E-984A-A792-020E5CE15330}" type="datetimeFigureOut">
              <a:rPr lang="en-US" smtClean="0"/>
              <a:t>4/29/26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045FBE-FD96-DB43-9B15-2986B67ADA20}" type="slidenum">
              <a:rPr lang="en-US" smtClean="0"/>
              <a:t>‹#›</a:t>
            </a:fld>
            <a:endParaRPr lang="en-US"/>
          </a:p>
        </p:txBody>
      </p:sp>
    </p:spTree>
    <p:extLst>
      <p:ext uri="{BB962C8B-B14F-4D97-AF65-F5344CB8AC3E}">
        <p14:creationId xmlns:p14="http://schemas.microsoft.com/office/powerpoint/2010/main" val="30154102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name is Emily McConnell and this presentation is the final project for the course ORGD 460: Interventions and Applications.</a:t>
            </a:r>
          </a:p>
          <a:p>
            <a:endParaRPr lang="en-US" dirty="0"/>
          </a:p>
          <a:p>
            <a:r>
              <a:rPr lang="en-US" dirty="0"/>
              <a:t>This presentation will lay out an intervention plan for the Theatre Conservatory of the Chicago College of Performing Arts (or CCPA)</a:t>
            </a:r>
          </a:p>
        </p:txBody>
      </p:sp>
      <p:sp>
        <p:nvSpPr>
          <p:cNvPr id="4" name="Slide Number Placeholder 3"/>
          <p:cNvSpPr>
            <a:spLocks noGrp="1"/>
          </p:cNvSpPr>
          <p:nvPr>
            <p:ph type="sldNum" sz="quarter" idx="5"/>
          </p:nvPr>
        </p:nvSpPr>
        <p:spPr/>
        <p:txBody>
          <a:bodyPr/>
          <a:lstStyle/>
          <a:p>
            <a:fld id="{4B045FBE-FD96-DB43-9B15-2986B67ADA20}" type="slidenum">
              <a:rPr lang="en-US" smtClean="0"/>
              <a:t>1</a:t>
            </a:fld>
            <a:endParaRPr lang="en-US"/>
          </a:p>
        </p:txBody>
      </p:sp>
    </p:spTree>
    <p:extLst>
      <p:ext uri="{BB962C8B-B14F-4D97-AF65-F5344CB8AC3E}">
        <p14:creationId xmlns:p14="http://schemas.microsoft.com/office/powerpoint/2010/main" val="35375257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Opening workshop in this plan would use the Fishbowl exercise.</a:t>
            </a:r>
          </a:p>
        </p:txBody>
      </p:sp>
      <p:sp>
        <p:nvSpPr>
          <p:cNvPr id="4" name="Slide Number Placeholder 3"/>
          <p:cNvSpPr>
            <a:spLocks noGrp="1"/>
          </p:cNvSpPr>
          <p:nvPr>
            <p:ph type="sldNum" sz="quarter" idx="5"/>
          </p:nvPr>
        </p:nvSpPr>
        <p:spPr/>
        <p:txBody>
          <a:bodyPr/>
          <a:lstStyle/>
          <a:p>
            <a:fld id="{4B045FBE-FD96-DB43-9B15-2986B67ADA20}" type="slidenum">
              <a:rPr lang="en-US" smtClean="0"/>
              <a:t>10</a:t>
            </a:fld>
            <a:endParaRPr lang="en-US"/>
          </a:p>
        </p:txBody>
      </p:sp>
    </p:spTree>
    <p:extLst>
      <p:ext uri="{BB962C8B-B14F-4D97-AF65-F5344CB8AC3E}">
        <p14:creationId xmlns:p14="http://schemas.microsoft.com/office/powerpoint/2010/main" val="19330025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activity would use questions developed through the survey results around the topic of professional development at CCPA, and have management and employees take up both Observer and Player roles in exploring these questions.  Observations and discoveries would be shared at the end of the workshop with the facilitators using those results to shape the next steps in the intervention.</a:t>
            </a:r>
          </a:p>
        </p:txBody>
      </p:sp>
      <p:sp>
        <p:nvSpPr>
          <p:cNvPr id="4" name="Slide Number Placeholder 3"/>
          <p:cNvSpPr>
            <a:spLocks noGrp="1"/>
          </p:cNvSpPr>
          <p:nvPr>
            <p:ph type="sldNum" sz="quarter" idx="5"/>
          </p:nvPr>
        </p:nvSpPr>
        <p:spPr/>
        <p:txBody>
          <a:bodyPr/>
          <a:lstStyle/>
          <a:p>
            <a:fld id="{4B045FBE-FD96-DB43-9B15-2986B67ADA20}" type="slidenum">
              <a:rPr lang="en-US" smtClean="0"/>
              <a:t>11</a:t>
            </a:fld>
            <a:endParaRPr lang="en-US"/>
          </a:p>
        </p:txBody>
      </p:sp>
    </p:spTree>
    <p:extLst>
      <p:ext uri="{BB962C8B-B14F-4D97-AF65-F5344CB8AC3E}">
        <p14:creationId xmlns:p14="http://schemas.microsoft.com/office/powerpoint/2010/main" val="34940432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Exploring portion of the intervention would involve generating specific action plans (using the results from the Opening workshop), and then as a group, processing those plans through the Heart, Hand and Mind framework described on this slide.  Facilitators would use the results of this workshop to refine the action plans.</a:t>
            </a:r>
          </a:p>
        </p:txBody>
      </p:sp>
      <p:sp>
        <p:nvSpPr>
          <p:cNvPr id="4" name="Slide Number Placeholder 3"/>
          <p:cNvSpPr>
            <a:spLocks noGrp="1"/>
          </p:cNvSpPr>
          <p:nvPr>
            <p:ph type="sldNum" sz="quarter" idx="5"/>
          </p:nvPr>
        </p:nvSpPr>
        <p:spPr/>
        <p:txBody>
          <a:bodyPr/>
          <a:lstStyle/>
          <a:p>
            <a:fld id="{4B045FBE-FD96-DB43-9B15-2986B67ADA20}" type="slidenum">
              <a:rPr lang="en-US" smtClean="0"/>
              <a:t>12</a:t>
            </a:fld>
            <a:endParaRPr lang="en-US"/>
          </a:p>
        </p:txBody>
      </p:sp>
    </p:spTree>
    <p:extLst>
      <p:ext uri="{BB962C8B-B14F-4D97-AF65-F5344CB8AC3E}">
        <p14:creationId xmlns:p14="http://schemas.microsoft.com/office/powerpoint/2010/main" val="9576146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Closing process for this intervention plan would involve looking back over the full workshop process and identifying as a group what processes should Start, Stop or Continue.  The goal from this final workshop would be to have action plans with specific targets, assigned people in charge of action items, and realistic timelines.</a:t>
            </a:r>
          </a:p>
        </p:txBody>
      </p:sp>
      <p:sp>
        <p:nvSpPr>
          <p:cNvPr id="4" name="Slide Number Placeholder 3"/>
          <p:cNvSpPr>
            <a:spLocks noGrp="1"/>
          </p:cNvSpPr>
          <p:nvPr>
            <p:ph type="sldNum" sz="quarter" idx="5"/>
          </p:nvPr>
        </p:nvSpPr>
        <p:spPr/>
        <p:txBody>
          <a:bodyPr/>
          <a:lstStyle/>
          <a:p>
            <a:fld id="{4B045FBE-FD96-DB43-9B15-2986B67ADA20}" type="slidenum">
              <a:rPr lang="en-US" smtClean="0"/>
              <a:t>13</a:t>
            </a:fld>
            <a:endParaRPr lang="en-US"/>
          </a:p>
        </p:txBody>
      </p:sp>
    </p:spTree>
    <p:extLst>
      <p:ext uri="{BB962C8B-B14F-4D97-AF65-F5344CB8AC3E}">
        <p14:creationId xmlns:p14="http://schemas.microsoft.com/office/powerpoint/2010/main" val="14919398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evaluation for this intervention should be similar to the preparation steps as outlined here: checking in with leadership and management; updating official documentation to reflect the recommended changes; and a series of surveys to compare to the pre-intervention survey results.</a:t>
            </a:r>
          </a:p>
        </p:txBody>
      </p:sp>
      <p:sp>
        <p:nvSpPr>
          <p:cNvPr id="4" name="Slide Number Placeholder 3"/>
          <p:cNvSpPr>
            <a:spLocks noGrp="1"/>
          </p:cNvSpPr>
          <p:nvPr>
            <p:ph type="sldNum" sz="quarter" idx="5"/>
          </p:nvPr>
        </p:nvSpPr>
        <p:spPr/>
        <p:txBody>
          <a:bodyPr/>
          <a:lstStyle/>
          <a:p>
            <a:fld id="{4B045FBE-FD96-DB43-9B15-2986B67ADA20}" type="slidenum">
              <a:rPr lang="en-US" smtClean="0"/>
              <a:t>14</a:t>
            </a:fld>
            <a:endParaRPr lang="en-US"/>
          </a:p>
        </p:txBody>
      </p:sp>
    </p:spTree>
    <p:extLst>
      <p:ext uri="{BB962C8B-B14F-4D97-AF65-F5344CB8AC3E}">
        <p14:creationId xmlns:p14="http://schemas.microsoft.com/office/powerpoint/2010/main" val="4240412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 propose a 5 month timeline for this intervention: 3 months for the preparation and survey work; 1 month for the workshops themselves, and a 1 month evaluation for the action plans.  (In the previous slide I also recommend future evaluations at 6 months and 1 year post-intervention, as these will best indicate the sustainability of any changes).</a:t>
            </a:r>
          </a:p>
        </p:txBody>
      </p:sp>
      <p:sp>
        <p:nvSpPr>
          <p:cNvPr id="4" name="Slide Number Placeholder 3"/>
          <p:cNvSpPr>
            <a:spLocks noGrp="1"/>
          </p:cNvSpPr>
          <p:nvPr>
            <p:ph type="sldNum" sz="quarter" idx="5"/>
          </p:nvPr>
        </p:nvSpPr>
        <p:spPr/>
        <p:txBody>
          <a:bodyPr/>
          <a:lstStyle/>
          <a:p>
            <a:fld id="{4B045FBE-FD96-DB43-9B15-2986B67ADA20}" type="slidenum">
              <a:rPr lang="en-US" smtClean="0"/>
              <a:t>15</a:t>
            </a:fld>
            <a:endParaRPr lang="en-US"/>
          </a:p>
        </p:txBody>
      </p:sp>
    </p:spTree>
    <p:extLst>
      <p:ext uri="{BB962C8B-B14F-4D97-AF65-F5344CB8AC3E}">
        <p14:creationId xmlns:p14="http://schemas.microsoft.com/office/powerpoint/2010/main" val="9466437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lists the books and articles referenced in this presentation.  Thank you for your time.</a:t>
            </a:r>
          </a:p>
          <a:p>
            <a:endParaRPr lang="en-US" dirty="0"/>
          </a:p>
          <a:p>
            <a:r>
              <a:rPr lang="en-US"/>
              <a:t>Feedback from Dr Orr:</a:t>
            </a:r>
          </a:p>
          <a:p>
            <a:r>
              <a:rPr lang="en-US"/>
              <a:t>Emily!</a:t>
            </a:r>
          </a:p>
          <a:p>
            <a:r>
              <a:rPr lang="en-US"/>
              <a:t>I love your work here!  First of all, it's great that you took information and work you developed in ORGD 400 and applied it in a real and appropriate way to this course.  (It demonstrates that you see the connections between the content and how it all links together!)</a:t>
            </a:r>
          </a:p>
          <a:p>
            <a:r>
              <a:rPr lang="en-US"/>
              <a:t>I would caution on the use of fishbowl a little bit - but artistic folks tend to be more risk-takers - some people might be reluctant to be in the inner circle is my caution.  Noting observations identified by the inner circle may make some people feel "called out". At the same time, no intervention is a risk free proces. </a:t>
            </a:r>
          </a:p>
          <a:p>
            <a:r>
              <a:rPr lang="en-US"/>
              <a:t>Your connection to evaluation as well is really strong here.  And by the way, I think that this problem is not just in CCPA -- it is institution wide. And the self-evaluation and TK20 software - I don't know if staff use that or not -- is AWFUL. LOL</a:t>
            </a:r>
          </a:p>
          <a:p>
            <a:endParaRPr lang="en-US" dirty="0"/>
          </a:p>
        </p:txBody>
      </p:sp>
      <p:sp>
        <p:nvSpPr>
          <p:cNvPr id="4" name="Slide Number Placeholder 3"/>
          <p:cNvSpPr>
            <a:spLocks noGrp="1"/>
          </p:cNvSpPr>
          <p:nvPr>
            <p:ph type="sldNum" sz="quarter" idx="5"/>
          </p:nvPr>
        </p:nvSpPr>
        <p:spPr/>
        <p:txBody>
          <a:bodyPr/>
          <a:lstStyle/>
          <a:p>
            <a:fld id="{4B045FBE-FD96-DB43-9B15-2986B67ADA20}" type="slidenum">
              <a:rPr lang="en-US" smtClean="0"/>
              <a:t>16</a:t>
            </a:fld>
            <a:endParaRPr lang="en-US"/>
          </a:p>
        </p:txBody>
      </p:sp>
    </p:spTree>
    <p:extLst>
      <p:ext uri="{BB962C8B-B14F-4D97-AF65-F5344CB8AC3E}">
        <p14:creationId xmlns:p14="http://schemas.microsoft.com/office/powerpoint/2010/main" val="261995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045FBE-FD96-DB43-9B15-2986B67ADA20}" type="slidenum">
              <a:rPr lang="en-US" smtClean="0"/>
              <a:t>2</a:t>
            </a:fld>
            <a:endParaRPr lang="en-US"/>
          </a:p>
        </p:txBody>
      </p:sp>
    </p:spTree>
    <p:extLst>
      <p:ext uri="{BB962C8B-B14F-4D97-AF65-F5344CB8AC3E}">
        <p14:creationId xmlns:p14="http://schemas.microsoft.com/office/powerpoint/2010/main" val="25586435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a separate course in Organization Culture, I conducted interviews with several staff and faculty members in January and February of 2024.  A consistent issue that was raised in these interviews was disappointment and confusion around the professional development process.  Staff and faculty saw gaps in the evaluation and review process, limited training for new positions or promotion, and few mentorship opportunities.</a:t>
            </a:r>
          </a:p>
        </p:txBody>
      </p:sp>
      <p:sp>
        <p:nvSpPr>
          <p:cNvPr id="4" name="Slide Number Placeholder 3"/>
          <p:cNvSpPr>
            <a:spLocks noGrp="1"/>
          </p:cNvSpPr>
          <p:nvPr>
            <p:ph type="sldNum" sz="quarter" idx="5"/>
          </p:nvPr>
        </p:nvSpPr>
        <p:spPr/>
        <p:txBody>
          <a:bodyPr/>
          <a:lstStyle/>
          <a:p>
            <a:fld id="{4B045FBE-FD96-DB43-9B15-2986B67ADA20}" type="slidenum">
              <a:rPr lang="en-US" smtClean="0"/>
              <a:t>3</a:t>
            </a:fld>
            <a:endParaRPr lang="en-US"/>
          </a:p>
        </p:txBody>
      </p:sp>
    </p:spTree>
    <p:extLst>
      <p:ext uri="{BB962C8B-B14F-4D97-AF65-F5344CB8AC3E}">
        <p14:creationId xmlns:p14="http://schemas.microsoft.com/office/powerpoint/2010/main" val="2178183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interviews I conducted were with 5 members of the organization, including faculty and staff members, and ranging in experience from 6 months to more than 15 years.  The interviews and assessment were based on Marvin </a:t>
            </a:r>
            <a:r>
              <a:rPr lang="en-US" err="1"/>
              <a:t>Weisbord’s</a:t>
            </a:r>
            <a:r>
              <a:rPr lang="en-US"/>
              <a:t> Six-Box Model.</a:t>
            </a:r>
          </a:p>
        </p:txBody>
      </p:sp>
      <p:sp>
        <p:nvSpPr>
          <p:cNvPr id="4" name="Slide Number Placeholder 3"/>
          <p:cNvSpPr>
            <a:spLocks noGrp="1"/>
          </p:cNvSpPr>
          <p:nvPr>
            <p:ph type="sldNum" sz="quarter" idx="5"/>
          </p:nvPr>
        </p:nvSpPr>
        <p:spPr/>
        <p:txBody>
          <a:bodyPr/>
          <a:lstStyle/>
          <a:p>
            <a:fld id="{4B045FBE-FD96-DB43-9B15-2986B67ADA20}" type="slidenum">
              <a:rPr lang="en-US" smtClean="0"/>
              <a:t>4</a:t>
            </a:fld>
            <a:endParaRPr lang="en-US"/>
          </a:p>
        </p:txBody>
      </p:sp>
    </p:spTree>
    <p:extLst>
      <p:ext uri="{BB962C8B-B14F-4D97-AF65-F5344CB8AC3E}">
        <p14:creationId xmlns:p14="http://schemas.microsoft.com/office/powerpoint/2010/main" val="11716253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two categories in the Six-Box model that include questions related to Professional Development are Rewards and Relationships</a:t>
            </a:r>
          </a:p>
        </p:txBody>
      </p:sp>
      <p:sp>
        <p:nvSpPr>
          <p:cNvPr id="4" name="Slide Number Placeholder 3"/>
          <p:cNvSpPr>
            <a:spLocks noGrp="1"/>
          </p:cNvSpPr>
          <p:nvPr>
            <p:ph type="sldNum" sz="quarter" idx="5"/>
          </p:nvPr>
        </p:nvSpPr>
        <p:spPr/>
        <p:txBody>
          <a:bodyPr/>
          <a:lstStyle/>
          <a:p>
            <a:fld id="{4B045FBE-FD96-DB43-9B15-2986B67ADA20}" type="slidenum">
              <a:rPr lang="en-US" smtClean="0"/>
              <a:t>5</a:t>
            </a:fld>
            <a:endParaRPr lang="en-US"/>
          </a:p>
        </p:txBody>
      </p:sp>
    </p:spTree>
    <p:extLst>
      <p:ext uri="{BB962C8B-B14F-4D97-AF65-F5344CB8AC3E}">
        <p14:creationId xmlns:p14="http://schemas.microsoft.com/office/powerpoint/2010/main" val="21321799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you can see some specific excerpts and details from these interviews (count to 10)</a:t>
            </a:r>
          </a:p>
        </p:txBody>
      </p:sp>
      <p:sp>
        <p:nvSpPr>
          <p:cNvPr id="4" name="Slide Number Placeholder 3"/>
          <p:cNvSpPr>
            <a:spLocks noGrp="1"/>
          </p:cNvSpPr>
          <p:nvPr>
            <p:ph type="sldNum" sz="quarter" idx="5"/>
          </p:nvPr>
        </p:nvSpPr>
        <p:spPr/>
        <p:txBody>
          <a:bodyPr/>
          <a:lstStyle/>
          <a:p>
            <a:fld id="{4B045FBE-FD96-DB43-9B15-2986B67ADA20}" type="slidenum">
              <a:rPr lang="en-US" smtClean="0"/>
              <a:t>6</a:t>
            </a:fld>
            <a:endParaRPr lang="en-US"/>
          </a:p>
        </p:txBody>
      </p:sp>
    </p:spTree>
    <p:extLst>
      <p:ext uri="{BB962C8B-B14F-4D97-AF65-F5344CB8AC3E}">
        <p14:creationId xmlns:p14="http://schemas.microsoft.com/office/powerpoint/2010/main" val="38023869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Several researchers have written on the importance of professional development systems in higher education.  (Count to 5). The CCPA faculty and staff both described seeing mentorship and development opportunities in other departmental areas and expressing a desire for that type of community building and support.</a:t>
            </a:r>
          </a:p>
        </p:txBody>
      </p:sp>
      <p:sp>
        <p:nvSpPr>
          <p:cNvPr id="4" name="Slide Number Placeholder 3"/>
          <p:cNvSpPr>
            <a:spLocks noGrp="1"/>
          </p:cNvSpPr>
          <p:nvPr>
            <p:ph type="sldNum" sz="quarter" idx="5"/>
          </p:nvPr>
        </p:nvSpPr>
        <p:spPr/>
        <p:txBody>
          <a:bodyPr/>
          <a:lstStyle/>
          <a:p>
            <a:fld id="{4B045FBE-FD96-DB43-9B15-2986B67ADA20}" type="slidenum">
              <a:rPr lang="en-US" smtClean="0"/>
              <a:t>7</a:t>
            </a:fld>
            <a:endParaRPr lang="en-US"/>
          </a:p>
        </p:txBody>
      </p:sp>
    </p:spTree>
    <p:extLst>
      <p:ext uri="{BB962C8B-B14F-4D97-AF65-F5344CB8AC3E}">
        <p14:creationId xmlns:p14="http://schemas.microsoft.com/office/powerpoint/2010/main" val="31244019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intervention I have laid out in this presentation is modeled on the Employee Engagement Process.  This process relies initially on survey methodology, but emphasizes transparency in the process and involving employees as well as management in the action planning and goal setting in order to make successful changes.</a:t>
            </a:r>
          </a:p>
        </p:txBody>
      </p:sp>
      <p:sp>
        <p:nvSpPr>
          <p:cNvPr id="4" name="Slide Number Placeholder 3"/>
          <p:cNvSpPr>
            <a:spLocks noGrp="1"/>
          </p:cNvSpPr>
          <p:nvPr>
            <p:ph type="sldNum" sz="quarter" idx="5"/>
          </p:nvPr>
        </p:nvSpPr>
        <p:spPr/>
        <p:txBody>
          <a:bodyPr/>
          <a:lstStyle/>
          <a:p>
            <a:fld id="{4B045FBE-FD96-DB43-9B15-2986B67ADA20}" type="slidenum">
              <a:rPr lang="en-US" smtClean="0"/>
              <a:t>8</a:t>
            </a:fld>
            <a:endParaRPr lang="en-US"/>
          </a:p>
        </p:txBody>
      </p:sp>
    </p:spTree>
    <p:extLst>
      <p:ext uri="{BB962C8B-B14F-4D97-AF65-F5344CB8AC3E}">
        <p14:creationId xmlns:p14="http://schemas.microsoft.com/office/powerpoint/2010/main" val="23286797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Additional preparation would be needed for this intervention, including conversations with leadership and management to understand their view of the situation, a review of official documentation and university standards for professional development, and a full survey of faculty and staff based on the McCormick Employee Engagement Inventory.</a:t>
            </a:r>
          </a:p>
        </p:txBody>
      </p:sp>
      <p:sp>
        <p:nvSpPr>
          <p:cNvPr id="4" name="Slide Number Placeholder 3"/>
          <p:cNvSpPr>
            <a:spLocks noGrp="1"/>
          </p:cNvSpPr>
          <p:nvPr>
            <p:ph type="sldNum" sz="quarter" idx="5"/>
          </p:nvPr>
        </p:nvSpPr>
        <p:spPr/>
        <p:txBody>
          <a:bodyPr/>
          <a:lstStyle/>
          <a:p>
            <a:fld id="{4B045FBE-FD96-DB43-9B15-2986B67ADA20}" type="slidenum">
              <a:rPr lang="en-US" smtClean="0"/>
              <a:t>9</a:t>
            </a:fld>
            <a:endParaRPr lang="en-US"/>
          </a:p>
        </p:txBody>
      </p:sp>
    </p:spTree>
    <p:extLst>
      <p:ext uri="{BB962C8B-B14F-4D97-AF65-F5344CB8AC3E}">
        <p14:creationId xmlns:p14="http://schemas.microsoft.com/office/powerpoint/2010/main" val="37947672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5923F103-BC34-4FE4-A40E-EDDEECFDA5D0}" type="datetimeFigureOut">
              <a:rPr lang="en-US" dirty="0"/>
              <a:pPr/>
              <a:t>4/29/26</a:t>
            </a:fld>
            <a:endParaRPr lang="en-US"/>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dirty="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23A1CC3-2375-41D4-9E03-427CAF2A4C1A}" type="datetimeFigureOut">
              <a:rPr lang="en-US" dirty="0"/>
              <a:t>4/29/26</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AFF16868-8199-4C2C-A5B1-63AEE139F88E}" type="datetimeFigureOut">
              <a:rPr lang="en-US" dirty="0"/>
              <a:t>4/29/26</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AAD9FF7F-6988-44CC-821B-644E70CD2F73}" type="datetimeFigureOut">
              <a:rPr lang="en-US" dirty="0"/>
              <a:t>4/29/26</a:t>
            </a:fld>
            <a:endParaRPr lang="en-US"/>
          </a:p>
        </p:txBody>
      </p:sp>
      <p:sp>
        <p:nvSpPr>
          <p:cNvPr id="5" name="Footer Placeholder 4"/>
          <p:cNvSpPr>
            <a:spLocks noGrp="1"/>
          </p:cNvSpPr>
          <p:nvPr>
            <p:ph type="ftr" sz="quarter" idx="11"/>
          </p:nvPr>
        </p:nvSpPr>
        <p:spPr/>
        <p:txBody>
          <a:bodyPr/>
          <a:lstStyle/>
          <a:p>
            <a:endParaRPr lang="en-US"/>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12C299-16B2-4475-990D-751901EACC14}" type="datetimeFigureOut">
              <a:rPr lang="en-US" dirty="0"/>
              <a:t>4/29/26</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E86839-B9D8-4651-8783-F325ECE74E65}" type="datetimeFigureOut">
              <a:rPr lang="en-US" dirty="0"/>
              <a:t>4/29/26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dirty="0"/>
              <a:t>4/29/26</a:t>
            </a:fld>
            <a:endParaRPr lang="en-US"/>
          </a:p>
        </p:txBody>
      </p:sp>
      <p:sp>
        <p:nvSpPr>
          <p:cNvPr id="8" name="Footer Placeholder 7"/>
          <p:cNvSpPr>
            <a:spLocks noGrp="1"/>
          </p:cNvSpPr>
          <p:nvPr>
            <p:ph type="ftr" sz="quarter" idx="11"/>
          </p:nvPr>
        </p:nvSpPr>
        <p:spPr>
          <a:xfrm>
            <a:off x="561111" y="6391838"/>
            <a:ext cx="3644282" cy="304801"/>
          </a:xfrm>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695439" y="6391838"/>
            <a:ext cx="990599" cy="304799"/>
          </a:xfrm>
        </p:spPr>
        <p:txBody>
          <a:bodyPr/>
          <a:lstStyle/>
          <a:p>
            <a:fld id="{53086D93-FCAC-47E0-A2EE-787E62CA814C}" type="datetimeFigureOut">
              <a:rPr lang="en-US" dirty="0"/>
              <a:t>4/29/26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653104" y="6391838"/>
            <a:ext cx="992135" cy="304799"/>
          </a:xfrm>
        </p:spPr>
        <p:txBody>
          <a:bodyPr/>
          <a:lstStyle/>
          <a:p>
            <a:fld id="{CDA879A6-0FD0-4734-A311-86BFCA472E6E}" type="datetimeFigureOut">
              <a:rPr lang="en-US" dirty="0"/>
              <a:t>4/29/26</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C9CA7B-DFD4-44B5-8C60-D14B8CD1FB59}" type="datetimeFigureOut">
              <a:rPr lang="en-US" dirty="0"/>
              <a:t>4/29/26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4E6425-0181-43F2-84FC-787E803FD2F8}" type="datetimeFigureOut">
              <a:rPr lang="en-US" dirty="0"/>
              <a:t>4/29/26</a:t>
            </a:fld>
            <a:endParaRPr lang="en-US"/>
          </a:p>
        </p:txBody>
      </p:sp>
      <p:sp>
        <p:nvSpPr>
          <p:cNvPr id="5" name="Footer Placeholder 4"/>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BDB8791-F1B0-41E7-B7FD-A781E65C4266}" type="datetimeFigureOut">
              <a:rPr lang="en-US" dirty="0"/>
              <a:t>4/29/26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FDD63B2-E120-4ED8-B27B-C685F510A5FE}" type="datetimeFigureOut">
              <a:rPr lang="en-US" dirty="0"/>
              <a:t>4/29/26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p>
        </p:txBody>
      </p:sp>
      <p:sp>
        <p:nvSpPr>
          <p:cNvPr id="3" name="Date Placeholder 2"/>
          <p:cNvSpPr>
            <a:spLocks noGrp="1"/>
          </p:cNvSpPr>
          <p:nvPr>
            <p:ph type="dt" sz="half" idx="10"/>
          </p:nvPr>
        </p:nvSpPr>
        <p:spPr/>
        <p:txBody>
          <a:bodyPr/>
          <a:lstStyle/>
          <a:p>
            <a:fld id="{7AA18ACC-A947-437B-A130-35BD54FDF1E9}" type="datetimeFigureOut">
              <a:rPr lang="en-US" dirty="0"/>
              <a:t>4/29/26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dirty="0"/>
              <a:t>4/29/26</a:t>
            </a:fld>
            <a:endParaRPr lang="en-US"/>
          </a:p>
        </p:txBody>
      </p:sp>
      <p:sp>
        <p:nvSpPr>
          <p:cNvPr id="3" name="Footer Placeholder 2"/>
          <p:cNvSpPr>
            <a:spLocks noGrp="1"/>
          </p:cNvSpPr>
          <p:nvPr>
            <p:ph type="ftr" sz="quarter" idx="11"/>
          </p:nvPr>
        </p:nvSpPr>
        <p:spPr/>
        <p:txBody>
          <a:bodyPr/>
          <a:lstStyle/>
          <a:p>
            <a:endParaRPr lang="en-US"/>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E86A4C-8E40-4F87-A4F0-01A0687C5742}" type="datetimeFigureOut">
              <a:rPr lang="en-US" dirty="0"/>
              <a:t>4/29/26</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5E72C73-2D91-4E12-BA25-F0AA0C03599B}" type="datetimeFigureOut">
              <a:rPr lang="en-US" dirty="0"/>
              <a:t>4/29/26</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BE451C3-0FF4-47C4-B829-773ADF60F88C}" type="datetimeFigureOut">
              <a:rPr lang="en-US" dirty="0"/>
              <a:t>4/29/26</a:t>
            </a:fld>
            <a:endParaRPr lang="en-US"/>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73"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72"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doi.org/10.1080/0309877X.2019.1636213"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B36F1-9730-7435-C63D-DF1DBE0D19BB}"/>
              </a:ext>
            </a:extLst>
          </p:cNvPr>
          <p:cNvSpPr>
            <a:spLocks noGrp="1"/>
          </p:cNvSpPr>
          <p:nvPr>
            <p:ph type="ctrTitle"/>
          </p:nvPr>
        </p:nvSpPr>
        <p:spPr>
          <a:xfrm>
            <a:off x="1154955" y="2099733"/>
            <a:ext cx="9409136" cy="2677648"/>
          </a:xfrm>
        </p:spPr>
        <p:txBody>
          <a:bodyPr/>
          <a:lstStyle/>
          <a:p>
            <a:r>
              <a:rPr lang="en-US"/>
              <a:t>Intervention Plan for CCPA Theatre Conservatory: Professional Development</a:t>
            </a:r>
          </a:p>
        </p:txBody>
      </p:sp>
      <p:sp>
        <p:nvSpPr>
          <p:cNvPr id="3" name="Subtitle 2">
            <a:extLst>
              <a:ext uri="{FF2B5EF4-FFF2-40B4-BE49-F238E27FC236}">
                <a16:creationId xmlns:a16="http://schemas.microsoft.com/office/drawing/2014/main" id="{0B979F05-993B-B776-EACD-4BD5D1E68690}"/>
              </a:ext>
            </a:extLst>
          </p:cNvPr>
          <p:cNvSpPr>
            <a:spLocks noGrp="1"/>
          </p:cNvSpPr>
          <p:nvPr>
            <p:ph type="subTitle" idx="1"/>
          </p:nvPr>
        </p:nvSpPr>
        <p:spPr/>
        <p:txBody>
          <a:bodyPr/>
          <a:lstStyle/>
          <a:p>
            <a:r>
              <a:rPr lang="en-US"/>
              <a:t>ORGD 460: INTERVENTIONS AND APPLICATIONS</a:t>
            </a:r>
          </a:p>
          <a:p>
            <a:r>
              <a:rPr lang="en-US"/>
              <a:t>Emily McConnell </a:t>
            </a:r>
          </a:p>
        </p:txBody>
      </p:sp>
    </p:spTree>
    <p:extLst>
      <p:ext uri="{BB962C8B-B14F-4D97-AF65-F5344CB8AC3E}">
        <p14:creationId xmlns:p14="http://schemas.microsoft.com/office/powerpoint/2010/main" val="25106358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10C9632-BB6F-48EE-AB65-501878BA5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87"/>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11" name="Freeform: Shape 10">
            <a:extLst>
              <a:ext uri="{FF2B5EF4-FFF2-40B4-BE49-F238E27FC236}">
                <a16:creationId xmlns:a16="http://schemas.microsoft.com/office/drawing/2014/main" id="{4EC8AAB6-953B-4D29-9967-3C44D06BB4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sp>
      <p:sp>
        <p:nvSpPr>
          <p:cNvPr id="13" name="Freeform 5">
            <a:extLst>
              <a:ext uri="{FF2B5EF4-FFF2-40B4-BE49-F238E27FC236}">
                <a16:creationId xmlns:a16="http://schemas.microsoft.com/office/drawing/2014/main" id="{C89ED458-2326-40DC-9C7B-1A717B6551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A299F7E7-A56F-B432-E10B-8E83E39AB171}"/>
              </a:ext>
            </a:extLst>
          </p:cNvPr>
          <p:cNvSpPr>
            <a:spLocks noGrp="1"/>
          </p:cNvSpPr>
          <p:nvPr>
            <p:ph type="title"/>
          </p:nvPr>
        </p:nvSpPr>
        <p:spPr>
          <a:xfrm>
            <a:off x="1154955" y="973668"/>
            <a:ext cx="2942210" cy="1020232"/>
          </a:xfrm>
        </p:spPr>
        <p:txBody>
          <a:bodyPr>
            <a:normAutofit/>
          </a:bodyPr>
          <a:lstStyle/>
          <a:p>
            <a:pPr>
              <a:lnSpc>
                <a:spcPct val="90000"/>
              </a:lnSpc>
            </a:pPr>
            <a:r>
              <a:rPr lang="en-US" sz="2500">
                <a:solidFill>
                  <a:schemeClr val="tx1"/>
                </a:solidFill>
              </a:rPr>
              <a:t>Intervention Process: Opening</a:t>
            </a:r>
          </a:p>
        </p:txBody>
      </p:sp>
      <p:pic>
        <p:nvPicPr>
          <p:cNvPr id="4" name="Picture 3">
            <a:extLst>
              <a:ext uri="{FF2B5EF4-FFF2-40B4-BE49-F238E27FC236}">
                <a16:creationId xmlns:a16="http://schemas.microsoft.com/office/drawing/2014/main" id="{6159520B-CA38-63A4-0FB5-FA054DE2E4DC}"/>
              </a:ext>
            </a:extLst>
          </p:cNvPr>
          <p:cNvPicPr>
            <a:picLocks noChangeAspect="1"/>
          </p:cNvPicPr>
          <p:nvPr/>
        </p:nvPicPr>
        <p:blipFill rotWithShape="1">
          <a:blip r:embed="rId3"/>
          <a:srcRect t="2034" r="1" b="15820"/>
          <a:stretch/>
        </p:blipFill>
        <p:spPr>
          <a:xfrm>
            <a:off x="5194607" y="803751"/>
            <a:ext cx="6391533" cy="5250498"/>
          </a:xfrm>
          <a:prstGeom prst="rect">
            <a:avLst/>
          </a:prstGeom>
        </p:spPr>
      </p:pic>
      <p:sp>
        <p:nvSpPr>
          <p:cNvPr id="15" name="Rectangle 14">
            <a:extLst>
              <a:ext uri="{FF2B5EF4-FFF2-40B4-BE49-F238E27FC236}">
                <a16:creationId xmlns:a16="http://schemas.microsoft.com/office/drawing/2014/main" id="{6F9D1DE6-E368-4F07-85F9-D5B767477D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7" name="Oval 16">
            <a:extLst>
              <a:ext uri="{FF2B5EF4-FFF2-40B4-BE49-F238E27FC236}">
                <a16:creationId xmlns:a16="http://schemas.microsoft.com/office/drawing/2014/main" id="{F63B1F66-4ACE-4A01-8ADF-F175A9C35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a:extLst>
              <a:ext uri="{FF2B5EF4-FFF2-40B4-BE49-F238E27FC236}">
                <a16:creationId xmlns:a16="http://schemas.microsoft.com/office/drawing/2014/main" id="{CF8448ED-9332-4A9B-8CAB-B1985E596E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6272CF61-1F14-5FBE-4D23-671FDC148A88}"/>
              </a:ext>
            </a:extLst>
          </p:cNvPr>
          <p:cNvSpPr>
            <a:spLocks noGrp="1"/>
          </p:cNvSpPr>
          <p:nvPr>
            <p:ph idx="1"/>
          </p:nvPr>
        </p:nvSpPr>
        <p:spPr>
          <a:xfrm>
            <a:off x="1154955" y="2120900"/>
            <a:ext cx="3133726" cy="3898900"/>
          </a:xfrm>
        </p:spPr>
        <p:txBody>
          <a:bodyPr>
            <a:normAutofit/>
          </a:bodyPr>
          <a:lstStyle/>
          <a:p>
            <a:r>
              <a:rPr lang="en-US">
                <a:solidFill>
                  <a:schemeClr val="tx1"/>
                </a:solidFill>
              </a:rPr>
              <a:t>The Fishbowl:</a:t>
            </a:r>
          </a:p>
          <a:p>
            <a:endParaRPr lang="en-US">
              <a:solidFill>
                <a:schemeClr val="tx1"/>
              </a:solidFill>
            </a:endParaRPr>
          </a:p>
        </p:txBody>
      </p:sp>
      <p:sp>
        <p:nvSpPr>
          <p:cNvPr id="21" name="Freeform 5">
            <a:extLst>
              <a:ext uri="{FF2B5EF4-FFF2-40B4-BE49-F238E27FC236}">
                <a16:creationId xmlns:a16="http://schemas.microsoft.com/office/drawing/2014/main" id="{ED3A2261-1C75-40FF-8CD6-18C5900C1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Tree>
    <p:extLst>
      <p:ext uri="{BB962C8B-B14F-4D97-AF65-F5344CB8AC3E}">
        <p14:creationId xmlns:p14="http://schemas.microsoft.com/office/powerpoint/2010/main" val="3860642256"/>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10C9632-BB6F-48EE-AB65-501878BA5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87"/>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pic>
        <p:nvPicPr>
          <p:cNvPr id="5" name="Picture 4">
            <a:extLst>
              <a:ext uri="{FF2B5EF4-FFF2-40B4-BE49-F238E27FC236}">
                <a16:creationId xmlns:a16="http://schemas.microsoft.com/office/drawing/2014/main" id="{37E94BD6-F5EC-BAD7-BF25-749BBA3FB98B}"/>
              </a:ext>
            </a:extLst>
          </p:cNvPr>
          <p:cNvPicPr>
            <a:picLocks noChangeAspect="1"/>
          </p:cNvPicPr>
          <p:nvPr/>
        </p:nvPicPr>
        <p:blipFill rotWithShape="1">
          <a:blip r:embed="rId3"/>
          <a:srcRect l="30252" t="18483" r="16922" b="19372"/>
          <a:stretch/>
        </p:blipFill>
        <p:spPr>
          <a:xfrm>
            <a:off x="5217500" y="881303"/>
            <a:ext cx="6154773" cy="5431683"/>
          </a:xfrm>
          <a:prstGeom prst="rect">
            <a:avLst/>
          </a:prstGeom>
        </p:spPr>
      </p:pic>
      <p:sp>
        <p:nvSpPr>
          <p:cNvPr id="11" name="Freeform: Shape 10">
            <a:extLst>
              <a:ext uri="{FF2B5EF4-FFF2-40B4-BE49-F238E27FC236}">
                <a16:creationId xmlns:a16="http://schemas.microsoft.com/office/drawing/2014/main" id="{4EC8AAB6-953B-4D29-9967-3C44D06BB4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sp>
      <p:sp>
        <p:nvSpPr>
          <p:cNvPr id="13" name="Freeform 5">
            <a:extLst>
              <a:ext uri="{FF2B5EF4-FFF2-40B4-BE49-F238E27FC236}">
                <a16:creationId xmlns:a16="http://schemas.microsoft.com/office/drawing/2014/main" id="{C89ED458-2326-40DC-9C7B-1A717B6551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A299F7E7-A56F-B432-E10B-8E83E39AB171}"/>
              </a:ext>
            </a:extLst>
          </p:cNvPr>
          <p:cNvSpPr>
            <a:spLocks noGrp="1"/>
          </p:cNvSpPr>
          <p:nvPr>
            <p:ph type="title"/>
          </p:nvPr>
        </p:nvSpPr>
        <p:spPr>
          <a:xfrm>
            <a:off x="1154955" y="973668"/>
            <a:ext cx="2942210" cy="1020232"/>
          </a:xfrm>
        </p:spPr>
        <p:txBody>
          <a:bodyPr>
            <a:normAutofit/>
          </a:bodyPr>
          <a:lstStyle/>
          <a:p>
            <a:pPr>
              <a:lnSpc>
                <a:spcPct val="90000"/>
              </a:lnSpc>
            </a:pPr>
            <a:r>
              <a:rPr lang="en-US" sz="2500">
                <a:solidFill>
                  <a:schemeClr val="tx1"/>
                </a:solidFill>
              </a:rPr>
              <a:t>Intervention Process: Opening</a:t>
            </a:r>
          </a:p>
        </p:txBody>
      </p:sp>
      <p:sp>
        <p:nvSpPr>
          <p:cNvPr id="15" name="Rectangle 14">
            <a:extLst>
              <a:ext uri="{FF2B5EF4-FFF2-40B4-BE49-F238E27FC236}">
                <a16:creationId xmlns:a16="http://schemas.microsoft.com/office/drawing/2014/main" id="{6F9D1DE6-E368-4F07-85F9-D5B767477D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7" name="Oval 16">
            <a:extLst>
              <a:ext uri="{FF2B5EF4-FFF2-40B4-BE49-F238E27FC236}">
                <a16:creationId xmlns:a16="http://schemas.microsoft.com/office/drawing/2014/main" id="{F63B1F66-4ACE-4A01-8ADF-F175A9C35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a:extLst>
              <a:ext uri="{FF2B5EF4-FFF2-40B4-BE49-F238E27FC236}">
                <a16:creationId xmlns:a16="http://schemas.microsoft.com/office/drawing/2014/main" id="{CF8448ED-9332-4A9B-8CAB-B1985E596E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6272CF61-1F14-5FBE-4D23-671FDC148A88}"/>
              </a:ext>
            </a:extLst>
          </p:cNvPr>
          <p:cNvSpPr>
            <a:spLocks noGrp="1"/>
          </p:cNvSpPr>
          <p:nvPr>
            <p:ph idx="1"/>
          </p:nvPr>
        </p:nvSpPr>
        <p:spPr>
          <a:xfrm>
            <a:off x="1154955" y="2120900"/>
            <a:ext cx="3133726" cy="3898900"/>
          </a:xfrm>
        </p:spPr>
        <p:txBody>
          <a:bodyPr>
            <a:normAutofit/>
          </a:bodyPr>
          <a:lstStyle/>
          <a:p>
            <a:r>
              <a:rPr lang="en-US">
                <a:solidFill>
                  <a:schemeClr val="tx1"/>
                </a:solidFill>
              </a:rPr>
              <a:t>The Fishbowl:</a:t>
            </a:r>
          </a:p>
          <a:p>
            <a:pPr lvl="1"/>
            <a:r>
              <a:rPr lang="en-US">
                <a:solidFill>
                  <a:schemeClr val="tx1"/>
                </a:solidFill>
              </a:rPr>
              <a:t>Participants are arranged in 2 circles</a:t>
            </a:r>
          </a:p>
          <a:p>
            <a:pPr lvl="1"/>
            <a:r>
              <a:rPr lang="en-US">
                <a:solidFill>
                  <a:schemeClr val="tx1"/>
                </a:solidFill>
              </a:rPr>
              <a:t>Outer circle (observers) have a handout on which to take notes but cannot speak</a:t>
            </a:r>
          </a:p>
          <a:p>
            <a:pPr lvl="1"/>
            <a:r>
              <a:rPr lang="en-US">
                <a:solidFill>
                  <a:schemeClr val="tx1"/>
                </a:solidFill>
              </a:rPr>
              <a:t>Inner circle (players) take up questions related to professional development</a:t>
            </a:r>
          </a:p>
          <a:p>
            <a:pPr marL="0" indent="0">
              <a:buNone/>
            </a:pPr>
            <a:r>
              <a:rPr lang="en-US" sz="1200">
                <a:solidFill>
                  <a:schemeClr val="tx1"/>
                </a:solidFill>
              </a:rPr>
              <a:t>(Gray, Brown, </a:t>
            </a:r>
            <a:r>
              <a:rPr lang="en-US" sz="1200" err="1">
                <a:solidFill>
                  <a:schemeClr val="tx1"/>
                </a:solidFill>
              </a:rPr>
              <a:t>Macanufo</a:t>
            </a:r>
            <a:r>
              <a:rPr lang="en-US" sz="1200">
                <a:solidFill>
                  <a:schemeClr val="tx1"/>
                </a:solidFill>
              </a:rPr>
              <a:t>, 2010, p.92)</a:t>
            </a:r>
          </a:p>
          <a:p>
            <a:endParaRPr lang="en-US">
              <a:solidFill>
                <a:schemeClr val="tx1"/>
              </a:solidFill>
            </a:endParaRPr>
          </a:p>
        </p:txBody>
      </p:sp>
      <p:sp>
        <p:nvSpPr>
          <p:cNvPr id="21" name="Freeform 5">
            <a:extLst>
              <a:ext uri="{FF2B5EF4-FFF2-40B4-BE49-F238E27FC236}">
                <a16:creationId xmlns:a16="http://schemas.microsoft.com/office/drawing/2014/main" id="{ED3A2261-1C75-40FF-8CD6-18C5900C1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pic>
        <p:nvPicPr>
          <p:cNvPr id="7" name="Picture 6">
            <a:extLst>
              <a:ext uri="{FF2B5EF4-FFF2-40B4-BE49-F238E27FC236}">
                <a16:creationId xmlns:a16="http://schemas.microsoft.com/office/drawing/2014/main" id="{FB363448-D4E0-E23F-0E40-C092F7399805}"/>
              </a:ext>
            </a:extLst>
          </p:cNvPr>
          <p:cNvPicPr>
            <a:picLocks noChangeAspect="1"/>
          </p:cNvPicPr>
          <p:nvPr/>
        </p:nvPicPr>
        <p:blipFill rotWithShape="1">
          <a:blip r:embed="rId3"/>
          <a:srcRect l="30252" t="18483" r="16922" b="19372"/>
          <a:stretch/>
        </p:blipFill>
        <p:spPr>
          <a:xfrm>
            <a:off x="5334476" y="738454"/>
            <a:ext cx="6154773" cy="5431683"/>
          </a:xfrm>
          <a:prstGeom prst="rect">
            <a:avLst/>
          </a:prstGeom>
        </p:spPr>
      </p:pic>
    </p:spTree>
    <p:extLst>
      <p:ext uri="{BB962C8B-B14F-4D97-AF65-F5344CB8AC3E}">
        <p14:creationId xmlns:p14="http://schemas.microsoft.com/office/powerpoint/2010/main" val="77292002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3D8DB-C9E0-CC86-ED16-09E13BC22ED9}"/>
              </a:ext>
            </a:extLst>
          </p:cNvPr>
          <p:cNvSpPr>
            <a:spLocks noGrp="1"/>
          </p:cNvSpPr>
          <p:nvPr>
            <p:ph type="title"/>
          </p:nvPr>
        </p:nvSpPr>
        <p:spPr>
          <a:xfrm>
            <a:off x="1154954" y="973668"/>
            <a:ext cx="8761413" cy="706964"/>
          </a:xfrm>
        </p:spPr>
        <p:txBody>
          <a:bodyPr>
            <a:normAutofit/>
          </a:bodyPr>
          <a:lstStyle/>
          <a:p>
            <a:r>
              <a:rPr lang="en-US">
                <a:solidFill>
                  <a:srgbClr val="EBEBEB"/>
                </a:solidFill>
              </a:rPr>
              <a:t>Intervention Process: Exploring</a:t>
            </a:r>
          </a:p>
        </p:txBody>
      </p:sp>
      <p:sp>
        <p:nvSpPr>
          <p:cNvPr id="3" name="Content Placeholder 2">
            <a:extLst>
              <a:ext uri="{FF2B5EF4-FFF2-40B4-BE49-F238E27FC236}">
                <a16:creationId xmlns:a16="http://schemas.microsoft.com/office/drawing/2014/main" id="{8098C07B-A8C0-B365-3B29-8FF096DA8B85}"/>
              </a:ext>
            </a:extLst>
          </p:cNvPr>
          <p:cNvSpPr>
            <a:spLocks noGrp="1"/>
          </p:cNvSpPr>
          <p:nvPr>
            <p:ph idx="1"/>
          </p:nvPr>
        </p:nvSpPr>
        <p:spPr>
          <a:xfrm>
            <a:off x="550333" y="2614083"/>
            <a:ext cx="6397313" cy="3416300"/>
          </a:xfrm>
        </p:spPr>
        <p:txBody>
          <a:bodyPr anchor="ctr">
            <a:normAutofit lnSpcReduction="10000"/>
          </a:bodyPr>
          <a:lstStyle/>
          <a:p>
            <a:pPr>
              <a:lnSpc>
                <a:spcPct val="90000"/>
              </a:lnSpc>
            </a:pPr>
            <a:r>
              <a:rPr lang="en-US" sz="1700"/>
              <a:t>Activity: Heart, Hand, Mind </a:t>
            </a:r>
          </a:p>
          <a:p>
            <a:pPr>
              <a:lnSpc>
                <a:spcPct val="90000"/>
              </a:lnSpc>
            </a:pPr>
            <a:r>
              <a:rPr lang="en-US" sz="1700"/>
              <a:t>“Significant products, activities, and experiences appeal to a whole person; they ‘feed the heart, hand, and mind.”</a:t>
            </a:r>
          </a:p>
          <a:p>
            <a:pPr>
              <a:lnSpc>
                <a:spcPct val="90000"/>
              </a:lnSpc>
            </a:pPr>
            <a:r>
              <a:rPr lang="en-US" sz="1700"/>
              <a:t>Use survey feedback and discoveries from Fish Bowl exercise to generate specific action plans – for each, identify with the group ways in which that plan is:</a:t>
            </a:r>
          </a:p>
          <a:p>
            <a:pPr lvl="1">
              <a:lnSpc>
                <a:spcPct val="90000"/>
              </a:lnSpc>
            </a:pPr>
            <a:r>
              <a:rPr lang="en-US" sz="1700"/>
              <a:t>Emotionally engaging (heart)</a:t>
            </a:r>
          </a:p>
          <a:p>
            <a:pPr lvl="1">
              <a:lnSpc>
                <a:spcPct val="90000"/>
              </a:lnSpc>
            </a:pPr>
            <a:r>
              <a:rPr lang="en-US" sz="1700"/>
              <a:t>Tangible and practical (hand)</a:t>
            </a:r>
          </a:p>
          <a:p>
            <a:pPr lvl="1">
              <a:lnSpc>
                <a:spcPct val="90000"/>
              </a:lnSpc>
            </a:pPr>
            <a:r>
              <a:rPr lang="en-US" sz="1700"/>
              <a:t>Logical and reasonable (mind)</a:t>
            </a:r>
          </a:p>
          <a:p>
            <a:pPr marL="0" indent="0">
              <a:lnSpc>
                <a:spcPct val="90000"/>
              </a:lnSpc>
              <a:buNone/>
            </a:pPr>
            <a:r>
              <a:rPr lang="en-US" sz="1700"/>
              <a:t>(Gray, Brown, </a:t>
            </a:r>
            <a:r>
              <a:rPr lang="en-US" sz="1700" err="1"/>
              <a:t>Macanufo</a:t>
            </a:r>
            <a:r>
              <a:rPr lang="en-US" sz="1700"/>
              <a:t>, 2010, p.179-180) </a:t>
            </a:r>
          </a:p>
        </p:txBody>
      </p:sp>
      <p:pic>
        <p:nvPicPr>
          <p:cNvPr id="4" name="Picture 3">
            <a:extLst>
              <a:ext uri="{FF2B5EF4-FFF2-40B4-BE49-F238E27FC236}">
                <a16:creationId xmlns:a16="http://schemas.microsoft.com/office/drawing/2014/main" id="{8815D025-1B29-0F65-AA17-12C02303B218}"/>
              </a:ext>
            </a:extLst>
          </p:cNvPr>
          <p:cNvPicPr>
            <a:picLocks noChangeAspect="1"/>
          </p:cNvPicPr>
          <p:nvPr/>
        </p:nvPicPr>
        <p:blipFill>
          <a:blip r:embed="rId3"/>
          <a:stretch>
            <a:fillRect/>
          </a:stretch>
        </p:blipFill>
        <p:spPr>
          <a:xfrm>
            <a:off x="7249583" y="1680632"/>
            <a:ext cx="4392084" cy="4392084"/>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40069951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70C2B8F-6B1B-46D5-86E6-40F36C695F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14" name="Freeform 5">
            <a:extLst>
              <a:ext uri="{FF2B5EF4-FFF2-40B4-BE49-F238E27FC236}">
                <a16:creationId xmlns:a16="http://schemas.microsoft.com/office/drawing/2014/main" id="{DB521824-592C-476A-AB0A-CA0C6D1F34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
        <p:nvSpPr>
          <p:cNvPr id="19" name="Freeform: Shape 18">
            <a:extLst>
              <a:ext uri="{FF2B5EF4-FFF2-40B4-BE49-F238E27FC236}">
                <a16:creationId xmlns:a16="http://schemas.microsoft.com/office/drawing/2014/main" id="{A2749EFA-8EE4-4EB8-9424-8E593B9320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950898" y="638067"/>
            <a:ext cx="6053670" cy="5581866"/>
          </a:xfrm>
          <a:custGeom>
            <a:avLst/>
            <a:gdLst>
              <a:gd name="connsiteX0" fmla="*/ 6053670 w 6053670"/>
              <a:gd name="connsiteY0" fmla="*/ 1098 h 5581866"/>
              <a:gd name="connsiteX1" fmla="*/ 6053670 w 6053670"/>
              <a:gd name="connsiteY1" fmla="*/ 514028 h 5581866"/>
              <a:gd name="connsiteX2" fmla="*/ 6053670 w 6053670"/>
              <a:gd name="connsiteY2" fmla="*/ 1254558 h 5581866"/>
              <a:gd name="connsiteX3" fmla="*/ 6053670 w 6053670"/>
              <a:gd name="connsiteY3" fmla="*/ 5581866 h 5581866"/>
              <a:gd name="connsiteX4" fmla="*/ 0 w 6053670"/>
              <a:gd name="connsiteY4" fmla="*/ 5581866 h 5581866"/>
              <a:gd name="connsiteX5" fmla="*/ 0 w 6053670"/>
              <a:gd name="connsiteY5" fmla="*/ 1249853 h 5581866"/>
              <a:gd name="connsiteX6" fmla="*/ 0 w 6053670"/>
              <a:gd name="connsiteY6" fmla="*/ 514028 h 5581866"/>
              <a:gd name="connsiteX7" fmla="*/ 0 w 6053670"/>
              <a:gd name="connsiteY7" fmla="*/ 0 h 5581866"/>
              <a:gd name="connsiteX8" fmla="*/ 35717 w 6053670"/>
              <a:gd name="connsiteY8" fmla="*/ 5488 h 5581866"/>
              <a:gd name="connsiteX9" fmla="*/ 140445 w 6053670"/>
              <a:gd name="connsiteY9" fmla="*/ 21641 h 5581866"/>
              <a:gd name="connsiteX10" fmla="*/ 216722 w 6053670"/>
              <a:gd name="connsiteY10" fmla="*/ 32932 h 5581866"/>
              <a:gd name="connsiteX11" fmla="*/ 307527 w 6053670"/>
              <a:gd name="connsiteY11" fmla="*/ 44850 h 5581866"/>
              <a:gd name="connsiteX12" fmla="*/ 415282 w 6053670"/>
              <a:gd name="connsiteY12" fmla="*/ 59121 h 5581866"/>
              <a:gd name="connsiteX13" fmla="*/ 534539 w 6053670"/>
              <a:gd name="connsiteY13" fmla="*/ 74175 h 5581866"/>
              <a:gd name="connsiteX14" fmla="*/ 668931 w 6053670"/>
              <a:gd name="connsiteY14" fmla="*/ 90014 h 5581866"/>
              <a:gd name="connsiteX15" fmla="*/ 815430 w 6053670"/>
              <a:gd name="connsiteY15" fmla="*/ 106794 h 5581866"/>
              <a:gd name="connsiteX16" fmla="*/ 974641 w 6053670"/>
              <a:gd name="connsiteY16" fmla="*/ 123574 h 5581866"/>
              <a:gd name="connsiteX17" fmla="*/ 1144144 w 6053670"/>
              <a:gd name="connsiteY17" fmla="*/ 140667 h 5581866"/>
              <a:gd name="connsiteX18" fmla="*/ 1326965 w 6053670"/>
              <a:gd name="connsiteY18" fmla="*/ 156506 h 5581866"/>
              <a:gd name="connsiteX19" fmla="*/ 1518261 w 6053670"/>
              <a:gd name="connsiteY19" fmla="*/ 171717 h 5581866"/>
              <a:gd name="connsiteX20" fmla="*/ 1720453 w 6053670"/>
              <a:gd name="connsiteY20" fmla="*/ 185518 h 5581866"/>
              <a:gd name="connsiteX21" fmla="*/ 1931121 w 6053670"/>
              <a:gd name="connsiteY21" fmla="*/ 198690 h 5581866"/>
              <a:gd name="connsiteX22" fmla="*/ 2150869 w 6053670"/>
              <a:gd name="connsiteY22" fmla="*/ 211079 h 5581866"/>
              <a:gd name="connsiteX23" fmla="*/ 2263467 w 6053670"/>
              <a:gd name="connsiteY23" fmla="*/ 215470 h 5581866"/>
              <a:gd name="connsiteX24" fmla="*/ 2378487 w 6053670"/>
              <a:gd name="connsiteY24" fmla="*/ 220332 h 5581866"/>
              <a:gd name="connsiteX25" fmla="*/ 2495323 w 6053670"/>
              <a:gd name="connsiteY25" fmla="*/ 224879 h 5581866"/>
              <a:gd name="connsiteX26" fmla="*/ 2612764 w 6053670"/>
              <a:gd name="connsiteY26" fmla="*/ 227859 h 5581866"/>
              <a:gd name="connsiteX27" fmla="*/ 2732627 w 6053670"/>
              <a:gd name="connsiteY27" fmla="*/ 230525 h 5581866"/>
              <a:gd name="connsiteX28" fmla="*/ 2853700 w 6053670"/>
              <a:gd name="connsiteY28" fmla="*/ 233348 h 5581866"/>
              <a:gd name="connsiteX29" fmla="*/ 2977195 w 6053670"/>
              <a:gd name="connsiteY29" fmla="*/ 235229 h 5581866"/>
              <a:gd name="connsiteX30" fmla="*/ 3101900 w 6053670"/>
              <a:gd name="connsiteY30" fmla="*/ 235229 h 5581866"/>
              <a:gd name="connsiteX31" fmla="*/ 3227817 w 6053670"/>
              <a:gd name="connsiteY31" fmla="*/ 236170 h 5581866"/>
              <a:gd name="connsiteX32" fmla="*/ 3354944 w 6053670"/>
              <a:gd name="connsiteY32" fmla="*/ 235229 h 5581866"/>
              <a:gd name="connsiteX33" fmla="*/ 3483887 w 6053670"/>
              <a:gd name="connsiteY33" fmla="*/ 233348 h 5581866"/>
              <a:gd name="connsiteX34" fmla="*/ 3612830 w 6053670"/>
              <a:gd name="connsiteY34" fmla="*/ 231623 h 5581866"/>
              <a:gd name="connsiteX35" fmla="*/ 3743589 w 6053670"/>
              <a:gd name="connsiteY35" fmla="*/ 227859 h 5581866"/>
              <a:gd name="connsiteX36" fmla="*/ 3875559 w 6053670"/>
              <a:gd name="connsiteY36" fmla="*/ 223938 h 5581866"/>
              <a:gd name="connsiteX37" fmla="*/ 4007529 w 6053670"/>
              <a:gd name="connsiteY37" fmla="*/ 219391 h 5581866"/>
              <a:gd name="connsiteX38" fmla="*/ 4140710 w 6053670"/>
              <a:gd name="connsiteY38" fmla="*/ 212961 h 5581866"/>
              <a:gd name="connsiteX39" fmla="*/ 4275102 w 6053670"/>
              <a:gd name="connsiteY39" fmla="*/ 205277 h 5581866"/>
              <a:gd name="connsiteX40" fmla="*/ 4410098 w 6053670"/>
              <a:gd name="connsiteY40" fmla="*/ 197907 h 5581866"/>
              <a:gd name="connsiteX41" fmla="*/ 4545096 w 6053670"/>
              <a:gd name="connsiteY41" fmla="*/ 188498 h 5581866"/>
              <a:gd name="connsiteX42" fmla="*/ 4681909 w 6053670"/>
              <a:gd name="connsiteY42" fmla="*/ 177207 h 5581866"/>
              <a:gd name="connsiteX43" fmla="*/ 4816905 w 6053670"/>
              <a:gd name="connsiteY43" fmla="*/ 165916 h 5581866"/>
              <a:gd name="connsiteX44" fmla="*/ 4954323 w 6053670"/>
              <a:gd name="connsiteY44" fmla="*/ 152899 h 5581866"/>
              <a:gd name="connsiteX45" fmla="*/ 5092347 w 6053670"/>
              <a:gd name="connsiteY45" fmla="*/ 138629 h 5581866"/>
              <a:gd name="connsiteX46" fmla="*/ 5228555 w 6053670"/>
              <a:gd name="connsiteY46" fmla="*/ 123574 h 5581866"/>
              <a:gd name="connsiteX47" fmla="*/ 5366578 w 6053670"/>
              <a:gd name="connsiteY47" fmla="*/ 106010 h 5581866"/>
              <a:gd name="connsiteX48" fmla="*/ 5503997 w 6053670"/>
              <a:gd name="connsiteY48" fmla="*/ 87192 h 5581866"/>
              <a:gd name="connsiteX49" fmla="*/ 5642020 w 6053670"/>
              <a:gd name="connsiteY49" fmla="*/ 68530 h 5581866"/>
              <a:gd name="connsiteX50" fmla="*/ 5779438 w 6053670"/>
              <a:gd name="connsiteY50" fmla="*/ 46733 h 5581866"/>
              <a:gd name="connsiteX51" fmla="*/ 5916251 w 6053670"/>
              <a:gd name="connsiteY51" fmla="*/ 24464 h 5581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5581866">
                <a:moveTo>
                  <a:pt x="6053670" y="1098"/>
                </a:moveTo>
                <a:lnTo>
                  <a:pt x="6053670" y="514028"/>
                </a:lnTo>
                <a:lnTo>
                  <a:pt x="6053670" y="1254558"/>
                </a:lnTo>
                <a:lnTo>
                  <a:pt x="6053670" y="5581866"/>
                </a:lnTo>
                <a:lnTo>
                  <a:pt x="0" y="5581866"/>
                </a:lnTo>
                <a:lnTo>
                  <a:pt x="0" y="1249853"/>
                </a:lnTo>
                <a:lnTo>
                  <a:pt x="0" y="514028"/>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0" y="235229"/>
                </a:lnTo>
                <a:lnTo>
                  <a:pt x="3227817" y="236170"/>
                </a:lnTo>
                <a:lnTo>
                  <a:pt x="3354944" y="235229"/>
                </a:lnTo>
                <a:lnTo>
                  <a:pt x="3483887" y="233348"/>
                </a:lnTo>
                <a:lnTo>
                  <a:pt x="3612830" y="231623"/>
                </a:lnTo>
                <a:lnTo>
                  <a:pt x="3743589" y="227859"/>
                </a:lnTo>
                <a:lnTo>
                  <a:pt x="3875559" y="223938"/>
                </a:lnTo>
                <a:lnTo>
                  <a:pt x="4007529"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sp>
      <p:sp>
        <p:nvSpPr>
          <p:cNvPr id="21" name="Freeform 5">
            <a:extLst>
              <a:ext uri="{FF2B5EF4-FFF2-40B4-BE49-F238E27FC236}">
                <a16:creationId xmlns:a16="http://schemas.microsoft.com/office/drawing/2014/main" id="{B5C860C9-D4F9-4350-80DA-0D1CD36C77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964D2D33-C7CF-1953-B083-EB1D6A0176D9}"/>
              </a:ext>
            </a:extLst>
          </p:cNvPr>
          <p:cNvSpPr>
            <a:spLocks noGrp="1"/>
          </p:cNvSpPr>
          <p:nvPr>
            <p:ph type="title"/>
          </p:nvPr>
        </p:nvSpPr>
        <p:spPr>
          <a:xfrm>
            <a:off x="639098" y="629265"/>
            <a:ext cx="5132438" cy="1622322"/>
          </a:xfrm>
        </p:spPr>
        <p:txBody>
          <a:bodyPr vert="horz" lIns="91440" tIns="45720" rIns="91440" bIns="45720" rtlCol="0" anchor="ctr">
            <a:normAutofit/>
          </a:bodyPr>
          <a:lstStyle/>
          <a:p>
            <a:r>
              <a:rPr lang="en-US" b="0" i="0" kern="1200">
                <a:solidFill>
                  <a:srgbClr val="EBEBEB"/>
                </a:solidFill>
                <a:latin typeface="+mj-lt"/>
                <a:ea typeface="+mj-ea"/>
                <a:cs typeface="+mj-cs"/>
              </a:rPr>
              <a:t>Intervention Process: Closing</a:t>
            </a:r>
          </a:p>
        </p:txBody>
      </p:sp>
      <p:pic>
        <p:nvPicPr>
          <p:cNvPr id="6" name="Picture 5">
            <a:extLst>
              <a:ext uri="{FF2B5EF4-FFF2-40B4-BE49-F238E27FC236}">
                <a16:creationId xmlns:a16="http://schemas.microsoft.com/office/drawing/2014/main" id="{9ACEB926-908A-98D8-E71A-DAE827941C5B}"/>
              </a:ext>
            </a:extLst>
          </p:cNvPr>
          <p:cNvPicPr>
            <a:picLocks noChangeAspect="1"/>
          </p:cNvPicPr>
          <p:nvPr/>
        </p:nvPicPr>
        <p:blipFill rotWithShape="1">
          <a:blip r:embed="rId3"/>
          <a:srcRect l="11854" r="11967" b="3"/>
          <a:stretch/>
        </p:blipFill>
        <p:spPr>
          <a:xfrm>
            <a:off x="7001686" y="645106"/>
            <a:ext cx="4255006" cy="5585369"/>
          </a:xfrm>
          <a:prstGeom prst="rect">
            <a:avLst/>
          </a:prstGeom>
        </p:spPr>
      </p:pic>
      <p:sp>
        <p:nvSpPr>
          <p:cNvPr id="23" name="Rectangle 22">
            <a:extLst>
              <a:ext uri="{FF2B5EF4-FFF2-40B4-BE49-F238E27FC236}">
                <a16:creationId xmlns:a16="http://schemas.microsoft.com/office/drawing/2014/main" id="{538A90C8-AE0E-4EBA-9AF8-EEDB206020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0" name="Content Placeholder 2">
            <a:extLst>
              <a:ext uri="{FF2B5EF4-FFF2-40B4-BE49-F238E27FC236}">
                <a16:creationId xmlns:a16="http://schemas.microsoft.com/office/drawing/2014/main" id="{E84C6C18-59FA-435D-927A-69F8FC2F9BD9}"/>
              </a:ext>
            </a:extLst>
          </p:cNvPr>
          <p:cNvSpPr>
            <a:spLocks noGrp="1"/>
          </p:cNvSpPr>
          <p:nvPr/>
        </p:nvSpPr>
        <p:spPr>
          <a:xfrm>
            <a:off x="639098" y="2418735"/>
            <a:ext cx="5132439" cy="3811742"/>
          </a:xfrm>
          <a:prstGeom prst="rect">
            <a:avLst/>
          </a:prstGeom>
        </p:spPr>
        <p:txBody>
          <a:bodyPr vert="horz" lIns="91440" tIns="45720" rIns="91440" bIns="45720" rtlCol="0" anchor="ct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US">
                <a:solidFill>
                  <a:srgbClr val="FFFFFF"/>
                </a:solidFill>
              </a:rPr>
              <a:t>Activity: Start, Stop, Continue</a:t>
            </a:r>
          </a:p>
          <a:p>
            <a:pPr lvl="1"/>
            <a:r>
              <a:rPr lang="en-US">
                <a:solidFill>
                  <a:srgbClr val="FFFFFF"/>
                </a:solidFill>
              </a:rPr>
              <a:t>What processes have been working for us?</a:t>
            </a:r>
          </a:p>
          <a:p>
            <a:pPr lvl="1"/>
            <a:r>
              <a:rPr lang="en-US">
                <a:solidFill>
                  <a:srgbClr val="FFFFFF"/>
                </a:solidFill>
              </a:rPr>
              <a:t>What processes are no longer working and can be stopped?</a:t>
            </a:r>
          </a:p>
          <a:p>
            <a:pPr lvl="1"/>
            <a:r>
              <a:rPr lang="en-US">
                <a:solidFill>
                  <a:srgbClr val="FFFFFF"/>
                </a:solidFill>
              </a:rPr>
              <a:t>What new processes need to be implemented?</a:t>
            </a:r>
          </a:p>
          <a:p>
            <a:pPr marL="457200" lvl="1" indent="0">
              <a:buNone/>
            </a:pPr>
            <a:endParaRPr lang="en-US">
              <a:solidFill>
                <a:srgbClr val="FFFFFF"/>
              </a:solidFill>
            </a:endParaRPr>
          </a:p>
          <a:p>
            <a:pPr marL="457200" lvl="1" indent="0">
              <a:buNone/>
            </a:pPr>
            <a:r>
              <a:rPr lang="en-US" sz="1200">
                <a:solidFill>
                  <a:srgbClr val="FFFFFF"/>
                </a:solidFill>
              </a:rPr>
              <a:t>(Gray, Brown, </a:t>
            </a:r>
            <a:r>
              <a:rPr lang="en-US" sz="1200" err="1">
                <a:solidFill>
                  <a:srgbClr val="FFFFFF"/>
                </a:solidFill>
              </a:rPr>
              <a:t>Macanufo</a:t>
            </a:r>
            <a:r>
              <a:rPr lang="en-US" sz="1200">
                <a:solidFill>
                  <a:srgbClr val="FFFFFF"/>
                </a:solidFill>
              </a:rPr>
              <a:t>, 2010, p.249) </a:t>
            </a:r>
          </a:p>
        </p:txBody>
      </p:sp>
    </p:spTree>
    <p:extLst>
      <p:ext uri="{BB962C8B-B14F-4D97-AF65-F5344CB8AC3E}">
        <p14:creationId xmlns:p14="http://schemas.microsoft.com/office/powerpoint/2010/main" val="4196041216"/>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CF36B-35DF-889F-E700-9C01AB867822}"/>
              </a:ext>
            </a:extLst>
          </p:cNvPr>
          <p:cNvSpPr>
            <a:spLocks noGrp="1"/>
          </p:cNvSpPr>
          <p:nvPr>
            <p:ph type="title"/>
          </p:nvPr>
        </p:nvSpPr>
        <p:spPr/>
        <p:txBody>
          <a:bodyPr/>
          <a:lstStyle/>
          <a:p>
            <a:r>
              <a:rPr lang="en-US"/>
              <a:t>Intervention Process: Evaluation</a:t>
            </a:r>
          </a:p>
        </p:txBody>
      </p:sp>
      <p:sp>
        <p:nvSpPr>
          <p:cNvPr id="3" name="Content Placeholder 2">
            <a:extLst>
              <a:ext uri="{FF2B5EF4-FFF2-40B4-BE49-F238E27FC236}">
                <a16:creationId xmlns:a16="http://schemas.microsoft.com/office/drawing/2014/main" id="{12E4CE13-088D-8F76-2E65-E6EF95901651}"/>
              </a:ext>
            </a:extLst>
          </p:cNvPr>
          <p:cNvSpPr>
            <a:spLocks noGrp="1"/>
          </p:cNvSpPr>
          <p:nvPr>
            <p:ph idx="1"/>
          </p:nvPr>
        </p:nvSpPr>
        <p:spPr/>
        <p:txBody>
          <a:bodyPr/>
          <a:lstStyle/>
          <a:p>
            <a:r>
              <a:rPr lang="en-US"/>
              <a:t>Should mirror preparation steps:</a:t>
            </a:r>
          </a:p>
          <a:p>
            <a:pPr lvl="1"/>
            <a:r>
              <a:rPr lang="en-US"/>
              <a:t>Follow-up with leadership – how are new processes working? How do they view the professional development process now?</a:t>
            </a:r>
          </a:p>
          <a:p>
            <a:pPr lvl="1"/>
            <a:r>
              <a:rPr lang="en-US"/>
              <a:t>Documentation - have new processes been officially entered into employee handbooks and organizational files?</a:t>
            </a:r>
          </a:p>
          <a:p>
            <a:pPr lvl="1"/>
            <a:r>
              <a:rPr lang="en-US"/>
              <a:t>Surveys – how do results compare to initial surveys?</a:t>
            </a:r>
          </a:p>
          <a:p>
            <a:pPr lvl="2"/>
            <a:r>
              <a:rPr lang="en-US"/>
              <a:t>Intervention exit surveys</a:t>
            </a:r>
          </a:p>
          <a:p>
            <a:pPr lvl="2"/>
            <a:r>
              <a:rPr lang="en-US"/>
              <a:t>1 month post-intervention to keep action plans on track</a:t>
            </a:r>
          </a:p>
          <a:p>
            <a:pPr lvl="2"/>
            <a:r>
              <a:rPr lang="en-US"/>
              <a:t>6 months post-intervention</a:t>
            </a:r>
          </a:p>
          <a:p>
            <a:pPr lvl="2"/>
            <a:r>
              <a:rPr lang="en-US"/>
              <a:t>1 year post-intervention</a:t>
            </a:r>
          </a:p>
          <a:p>
            <a:pPr lvl="2"/>
            <a:endParaRPr lang="en-US"/>
          </a:p>
        </p:txBody>
      </p:sp>
    </p:spTree>
    <p:extLst>
      <p:ext uri="{BB962C8B-B14F-4D97-AF65-F5344CB8AC3E}">
        <p14:creationId xmlns:p14="http://schemas.microsoft.com/office/powerpoint/2010/main" val="25931229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C6FC5-A00D-6135-0F58-B1106F227265}"/>
              </a:ext>
            </a:extLst>
          </p:cNvPr>
          <p:cNvSpPr>
            <a:spLocks noGrp="1"/>
          </p:cNvSpPr>
          <p:nvPr>
            <p:ph type="title"/>
          </p:nvPr>
        </p:nvSpPr>
        <p:spPr>
          <a:xfrm>
            <a:off x="1154954" y="973668"/>
            <a:ext cx="8761413" cy="706964"/>
          </a:xfrm>
        </p:spPr>
        <p:txBody>
          <a:bodyPr>
            <a:normAutofit/>
          </a:bodyPr>
          <a:lstStyle/>
          <a:p>
            <a:r>
              <a:rPr lang="en-US">
                <a:solidFill>
                  <a:srgbClr val="EBEBEB"/>
                </a:solidFill>
              </a:rPr>
              <a:t>Implementation Timeline: 5 Months</a:t>
            </a:r>
          </a:p>
        </p:txBody>
      </p:sp>
      <p:pic>
        <p:nvPicPr>
          <p:cNvPr id="4" name="Content Placeholder 3">
            <a:extLst>
              <a:ext uri="{FF2B5EF4-FFF2-40B4-BE49-F238E27FC236}">
                <a16:creationId xmlns:a16="http://schemas.microsoft.com/office/drawing/2014/main" id="{1CC2AEC0-7919-A46F-D2E3-6972F889CA75}"/>
              </a:ext>
            </a:extLst>
          </p:cNvPr>
          <p:cNvPicPr>
            <a:picLocks noChangeAspect="1"/>
          </p:cNvPicPr>
          <p:nvPr/>
        </p:nvPicPr>
        <p:blipFill>
          <a:blip r:embed="rId3"/>
          <a:stretch>
            <a:fillRect/>
          </a:stretch>
        </p:blipFill>
        <p:spPr>
          <a:xfrm>
            <a:off x="1151467" y="2859381"/>
            <a:ext cx="4345024" cy="2900302"/>
          </a:xfrm>
          <a:prstGeom prst="roundRect">
            <a:avLst>
              <a:gd name="adj" fmla="val 1858"/>
            </a:avLst>
          </a:prstGeom>
          <a:effectLst>
            <a:outerShdw blurRad="50800" dist="50800" dir="5400000" algn="tl" rotWithShape="0">
              <a:srgbClr val="000000">
                <a:alpha val="43000"/>
              </a:srgbClr>
            </a:outerShdw>
          </a:effectLst>
        </p:spPr>
      </p:pic>
      <p:sp>
        <p:nvSpPr>
          <p:cNvPr id="8" name="Content Placeholder 7">
            <a:extLst>
              <a:ext uri="{FF2B5EF4-FFF2-40B4-BE49-F238E27FC236}">
                <a16:creationId xmlns:a16="http://schemas.microsoft.com/office/drawing/2014/main" id="{AD009E5B-7D8A-7B77-C1DA-C985EAD7D1BF}"/>
              </a:ext>
            </a:extLst>
          </p:cNvPr>
          <p:cNvSpPr>
            <a:spLocks noGrp="1"/>
          </p:cNvSpPr>
          <p:nvPr>
            <p:ph idx="1"/>
          </p:nvPr>
        </p:nvSpPr>
        <p:spPr>
          <a:xfrm>
            <a:off x="5980954" y="2603500"/>
            <a:ext cx="5211979" cy="3416300"/>
          </a:xfrm>
        </p:spPr>
        <p:txBody>
          <a:bodyPr anchor="ctr">
            <a:normAutofit lnSpcReduction="10000"/>
          </a:bodyPr>
          <a:lstStyle/>
          <a:p>
            <a:r>
              <a:rPr lang="en-US"/>
              <a:t>Preparation: 3 months</a:t>
            </a:r>
          </a:p>
          <a:p>
            <a:r>
              <a:rPr lang="en-US"/>
              <a:t>Opening Session: 1 day workshop; 2 weeks to compile notes and results</a:t>
            </a:r>
          </a:p>
          <a:p>
            <a:r>
              <a:rPr lang="en-US"/>
              <a:t>Exploring Session: 1 workshop session on generating action plans; 1 workshop session on assessing plans through “Heart, Hand, Mind”; 2 weeks to compile notes and results</a:t>
            </a:r>
          </a:p>
          <a:p>
            <a:r>
              <a:rPr lang="en-US"/>
              <a:t>Closing Session: 1 day workshop</a:t>
            </a:r>
          </a:p>
          <a:p>
            <a:r>
              <a:rPr lang="en-US"/>
              <a:t>Action plan evaluation 1 month post-intervention</a:t>
            </a:r>
          </a:p>
        </p:txBody>
      </p:sp>
    </p:spTree>
    <p:extLst>
      <p:ext uri="{BB962C8B-B14F-4D97-AF65-F5344CB8AC3E}">
        <p14:creationId xmlns:p14="http://schemas.microsoft.com/office/powerpoint/2010/main" val="26493502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DFA6B-7FF8-E2A9-9972-BDFB5E2FEF50}"/>
              </a:ext>
            </a:extLst>
          </p:cNvPr>
          <p:cNvSpPr>
            <a:spLocks noGrp="1"/>
          </p:cNvSpPr>
          <p:nvPr>
            <p:ph type="title"/>
          </p:nvPr>
        </p:nvSpPr>
        <p:spPr/>
        <p:txBody>
          <a:bodyPr/>
          <a:lstStyle/>
          <a:p>
            <a:r>
              <a:rPr lang="en-US"/>
              <a:t>References</a:t>
            </a:r>
          </a:p>
        </p:txBody>
      </p:sp>
      <p:sp>
        <p:nvSpPr>
          <p:cNvPr id="3" name="Content Placeholder 2">
            <a:extLst>
              <a:ext uri="{FF2B5EF4-FFF2-40B4-BE49-F238E27FC236}">
                <a16:creationId xmlns:a16="http://schemas.microsoft.com/office/drawing/2014/main" id="{449A677C-3C9D-9F00-445F-FAF6A12F8413}"/>
              </a:ext>
            </a:extLst>
          </p:cNvPr>
          <p:cNvSpPr>
            <a:spLocks noGrp="1"/>
          </p:cNvSpPr>
          <p:nvPr>
            <p:ph idx="1"/>
          </p:nvPr>
        </p:nvSpPr>
        <p:spPr>
          <a:xfrm>
            <a:off x="444088" y="2328333"/>
            <a:ext cx="11274548" cy="4364234"/>
          </a:xfrm>
        </p:spPr>
        <p:txBody>
          <a:bodyPr/>
          <a:lstStyle/>
          <a:p>
            <a:r>
              <a:rPr lang="en-US" sz="1800" b="0" i="0" u="none" strike="noStrike">
                <a:solidFill>
                  <a:srgbClr val="3A3A3A"/>
                </a:solidFill>
                <a:effectLst/>
                <a:highlight>
                  <a:srgbClr val="FFFFFF"/>
                </a:highlight>
              </a:rPr>
              <a:t>Carpenter, R., Dvorak, K., </a:t>
            </a:r>
            <a:r>
              <a:rPr lang="en-US" sz="1800" b="0" i="0" u="none" strike="noStrike" err="1">
                <a:solidFill>
                  <a:srgbClr val="3A3A3A"/>
                </a:solidFill>
                <a:effectLst/>
                <a:highlight>
                  <a:srgbClr val="FFFFFF"/>
                </a:highlight>
              </a:rPr>
              <a:t>Strawser</a:t>
            </a:r>
            <a:r>
              <a:rPr lang="en-US" sz="1800" b="0" i="0" u="none" strike="noStrike">
                <a:solidFill>
                  <a:srgbClr val="3A3A3A"/>
                </a:solidFill>
                <a:effectLst/>
                <a:highlight>
                  <a:srgbClr val="FFFFFF"/>
                </a:highlight>
              </a:rPr>
              <a:t>, M. G., Gonzalez, V., &amp; </a:t>
            </a:r>
            <a:r>
              <a:rPr lang="en-US" sz="1800" b="0" i="0" u="none" strike="noStrike" err="1">
                <a:solidFill>
                  <a:srgbClr val="3A3A3A"/>
                </a:solidFill>
                <a:effectLst/>
                <a:highlight>
                  <a:srgbClr val="FFFFFF"/>
                </a:highlight>
              </a:rPr>
              <a:t>Aming</a:t>
            </a:r>
            <a:r>
              <a:rPr lang="en-US" sz="1800" b="0" i="0" u="none" strike="noStrike">
                <a:solidFill>
                  <a:srgbClr val="3A3A3A"/>
                </a:solidFill>
                <a:effectLst/>
                <a:highlight>
                  <a:srgbClr val="FFFFFF"/>
                </a:highlight>
              </a:rPr>
              <a:t>, D. (2022). Situating Faculty Mentorship and Mentor Models. </a:t>
            </a:r>
            <a:r>
              <a:rPr lang="en-US" sz="1800" b="0" i="1" u="none" strike="noStrike">
                <a:solidFill>
                  <a:srgbClr val="3A3A3A"/>
                </a:solidFill>
                <a:effectLst/>
                <a:highlight>
                  <a:srgbClr val="FFFFFF"/>
                </a:highlight>
              </a:rPr>
              <a:t>The Journal of Faculty Development</a:t>
            </a:r>
            <a:r>
              <a:rPr lang="en-US" sz="1800" b="0" i="0" u="none" strike="noStrike">
                <a:solidFill>
                  <a:srgbClr val="3A3A3A"/>
                </a:solidFill>
                <a:effectLst/>
                <a:highlight>
                  <a:srgbClr val="FFFFFF"/>
                </a:highlight>
              </a:rPr>
              <a:t>, </a:t>
            </a:r>
            <a:r>
              <a:rPr lang="en-US" sz="1800" b="0" i="1" u="none" strike="noStrike">
                <a:solidFill>
                  <a:srgbClr val="3A3A3A"/>
                </a:solidFill>
                <a:effectLst/>
                <a:highlight>
                  <a:srgbClr val="FFFFFF"/>
                </a:highlight>
              </a:rPr>
              <a:t>36</a:t>
            </a:r>
            <a:r>
              <a:rPr lang="en-US" sz="1800" b="0" i="0" u="none" strike="noStrike">
                <a:solidFill>
                  <a:srgbClr val="3A3A3A"/>
                </a:solidFill>
                <a:effectLst/>
                <a:highlight>
                  <a:srgbClr val="FFFFFF"/>
                </a:highlight>
              </a:rPr>
              <a:t>(1), 33–37</a:t>
            </a:r>
          </a:p>
          <a:p>
            <a:r>
              <a:rPr lang="en-US" b="0" i="0" u="none" strike="noStrike">
                <a:solidFill>
                  <a:srgbClr val="000000"/>
                </a:solidFill>
                <a:effectLst/>
              </a:rPr>
              <a:t>Gray, D., Brown, S., &amp; </a:t>
            </a:r>
            <a:r>
              <a:rPr lang="en-US" b="0" i="0" u="none" strike="noStrike" err="1">
                <a:solidFill>
                  <a:srgbClr val="000000"/>
                </a:solidFill>
                <a:effectLst/>
              </a:rPr>
              <a:t>Macanufo</a:t>
            </a:r>
            <a:r>
              <a:rPr lang="en-US" b="0" i="0" u="none" strike="noStrike">
                <a:solidFill>
                  <a:srgbClr val="000000"/>
                </a:solidFill>
                <a:effectLst/>
              </a:rPr>
              <a:t>, J. (2010). </a:t>
            </a:r>
            <a:r>
              <a:rPr lang="en-US" b="0" i="1" u="none" strike="noStrike" err="1">
                <a:solidFill>
                  <a:srgbClr val="000000"/>
                </a:solidFill>
                <a:effectLst/>
              </a:rPr>
              <a:t>Gamestorming</a:t>
            </a:r>
            <a:r>
              <a:rPr lang="en-US" b="0" i="0" u="none" strike="noStrike">
                <a:solidFill>
                  <a:srgbClr val="000000"/>
                </a:solidFill>
                <a:effectLst/>
              </a:rPr>
              <a:t>. O’Reilly </a:t>
            </a:r>
            <a:r>
              <a:rPr lang="en-US" b="0" i="0" u="none" strike="noStrike" err="1">
                <a:solidFill>
                  <a:srgbClr val="000000"/>
                </a:solidFill>
                <a:effectLst/>
              </a:rPr>
              <a:t>Verlag</a:t>
            </a:r>
            <a:r>
              <a:rPr lang="en-US" b="0" i="0" u="none" strike="noStrike">
                <a:solidFill>
                  <a:srgbClr val="000000"/>
                </a:solidFill>
                <a:effectLst/>
              </a:rPr>
              <a:t>. </a:t>
            </a:r>
            <a:endParaRPr lang="en-US" sz="1800" b="0" i="0" u="none" strike="noStrike">
              <a:solidFill>
                <a:srgbClr val="333333"/>
              </a:solidFill>
              <a:effectLst/>
              <a:highlight>
                <a:srgbClr val="FFFFFF"/>
              </a:highlight>
            </a:endParaRPr>
          </a:p>
          <a:p>
            <a:r>
              <a:rPr lang="en-US" sz="1800" b="0" i="0" u="none" strike="noStrike">
                <a:solidFill>
                  <a:srgbClr val="333333"/>
                </a:solidFill>
                <a:effectLst/>
                <a:highlight>
                  <a:srgbClr val="FFFFFF"/>
                </a:highlight>
              </a:rPr>
              <a:t>Hollywood, A., McCarthy, D., </a:t>
            </a:r>
            <a:r>
              <a:rPr lang="en-US" sz="1800" b="0" i="0" u="none" strike="noStrike" err="1">
                <a:solidFill>
                  <a:srgbClr val="333333"/>
                </a:solidFill>
                <a:effectLst/>
                <a:highlight>
                  <a:srgbClr val="FFFFFF"/>
                </a:highlight>
              </a:rPr>
              <a:t>Spencely</a:t>
            </a:r>
            <a:r>
              <a:rPr lang="en-US" sz="1800" b="0" i="0" u="none" strike="noStrike">
                <a:solidFill>
                  <a:srgbClr val="333333"/>
                </a:solidFill>
                <a:effectLst/>
                <a:highlight>
                  <a:srgbClr val="FFFFFF"/>
                </a:highlight>
              </a:rPr>
              <a:t>, C., &amp; Winstone, N. (2020). ‘Overwhelmed at first’: the experience of career development in early career academics. </a:t>
            </a:r>
            <a:r>
              <a:rPr lang="en-US" sz="1800" b="0" i="1" u="none" strike="noStrike">
                <a:solidFill>
                  <a:srgbClr val="333333"/>
                </a:solidFill>
                <a:effectLst/>
                <a:highlight>
                  <a:srgbClr val="FFFFFF"/>
                </a:highlight>
              </a:rPr>
              <a:t>Journal of Further and Higher Education</a:t>
            </a:r>
            <a:r>
              <a:rPr lang="en-US" sz="1800" b="0" i="0" u="none" strike="noStrike">
                <a:solidFill>
                  <a:srgbClr val="333333"/>
                </a:solidFill>
                <a:effectLst/>
                <a:highlight>
                  <a:srgbClr val="FFFFFF"/>
                </a:highlight>
              </a:rPr>
              <a:t>, </a:t>
            </a:r>
            <a:r>
              <a:rPr lang="en-US" sz="1800" b="0" i="1" u="none" strike="noStrike">
                <a:solidFill>
                  <a:srgbClr val="333333"/>
                </a:solidFill>
                <a:effectLst/>
                <a:highlight>
                  <a:srgbClr val="FFFFFF"/>
                </a:highlight>
              </a:rPr>
              <a:t>44</a:t>
            </a:r>
            <a:r>
              <a:rPr lang="en-US" sz="1800" b="0" i="0" u="none" strike="noStrike">
                <a:solidFill>
                  <a:srgbClr val="333333"/>
                </a:solidFill>
                <a:effectLst/>
                <a:highlight>
                  <a:srgbClr val="FFFFFF"/>
                </a:highlight>
              </a:rPr>
              <a:t>(7), 998–1012. </a:t>
            </a:r>
            <a:r>
              <a:rPr lang="en-US" sz="1800" b="0" i="0" u="none" strike="noStrike">
                <a:solidFill>
                  <a:srgbClr val="333333"/>
                </a:solidFill>
                <a:effectLst/>
                <a:highlight>
                  <a:srgbClr val="FFFFFF"/>
                </a:highlight>
                <a:hlinkClick r:id="rId3"/>
              </a:rPr>
              <a:t>https://</a:t>
            </a:r>
            <a:r>
              <a:rPr lang="en-US" sz="1800" b="0" i="0" u="none" strike="noStrike" err="1">
                <a:solidFill>
                  <a:srgbClr val="333333"/>
                </a:solidFill>
                <a:effectLst/>
                <a:highlight>
                  <a:srgbClr val="FFFFFF"/>
                </a:highlight>
                <a:hlinkClick r:id="rId3"/>
              </a:rPr>
              <a:t>doi.org</a:t>
            </a:r>
            <a:r>
              <a:rPr lang="en-US" sz="1800" b="0" i="0" u="none" strike="noStrike">
                <a:solidFill>
                  <a:srgbClr val="333333"/>
                </a:solidFill>
                <a:effectLst/>
                <a:highlight>
                  <a:srgbClr val="FFFFFF"/>
                </a:highlight>
                <a:hlinkClick r:id="rId3"/>
              </a:rPr>
              <a:t>/10.1080/0309877X.2019.1636213</a:t>
            </a:r>
            <a:endParaRPr lang="en-US" sz="1800" b="0" i="0" u="none" strike="noStrike">
              <a:solidFill>
                <a:srgbClr val="333333"/>
              </a:solidFill>
              <a:effectLst/>
              <a:highlight>
                <a:srgbClr val="FFFFFF"/>
              </a:highlight>
            </a:endParaRPr>
          </a:p>
          <a:p>
            <a:r>
              <a:rPr lang="en-US" b="0" i="0" u="none" strike="noStrike">
                <a:solidFill>
                  <a:srgbClr val="000000"/>
                </a:solidFill>
                <a:effectLst/>
              </a:rPr>
              <a:t>Holman, P., </a:t>
            </a:r>
            <a:r>
              <a:rPr lang="en-US" b="0" i="0" u="none" strike="noStrike" err="1">
                <a:solidFill>
                  <a:srgbClr val="000000"/>
                </a:solidFill>
                <a:effectLst/>
              </a:rPr>
              <a:t>Cady</a:t>
            </a:r>
            <a:r>
              <a:rPr lang="en-US" b="0" i="0" u="none" strike="noStrike">
                <a:solidFill>
                  <a:srgbClr val="000000"/>
                </a:solidFill>
                <a:effectLst/>
              </a:rPr>
              <a:t>, S., &amp; </a:t>
            </a:r>
            <a:r>
              <a:rPr lang="en-US" b="0" i="0" u="none" strike="noStrike" err="1">
                <a:solidFill>
                  <a:srgbClr val="000000"/>
                </a:solidFill>
                <a:effectLst/>
              </a:rPr>
              <a:t>Devane</a:t>
            </a:r>
            <a:r>
              <a:rPr lang="en-US" b="0" i="0" u="none" strike="noStrike">
                <a:solidFill>
                  <a:srgbClr val="000000"/>
                </a:solidFill>
                <a:effectLst/>
              </a:rPr>
              <a:t>, T. (2006). </a:t>
            </a:r>
            <a:r>
              <a:rPr lang="en-US" b="0" i="1" u="none" strike="noStrike">
                <a:solidFill>
                  <a:srgbClr val="000000"/>
                </a:solidFill>
                <a:effectLst/>
              </a:rPr>
              <a:t>The change handbook</a:t>
            </a:r>
            <a:r>
              <a:rPr lang="en-US" b="0" i="0" u="none" strike="noStrike">
                <a:solidFill>
                  <a:srgbClr val="000000"/>
                </a:solidFill>
                <a:effectLst/>
              </a:rPr>
              <a:t>. </a:t>
            </a:r>
            <a:r>
              <a:rPr lang="en-US" b="0" i="0" u="none" strike="noStrike" err="1">
                <a:solidFill>
                  <a:srgbClr val="000000"/>
                </a:solidFill>
                <a:effectLst/>
              </a:rPr>
              <a:t>Berrett-Koehler</a:t>
            </a:r>
            <a:r>
              <a:rPr lang="en-US" b="0" i="0" u="none" strike="noStrike">
                <a:solidFill>
                  <a:srgbClr val="000000"/>
                </a:solidFill>
                <a:effectLst/>
              </a:rPr>
              <a:t>. </a:t>
            </a:r>
          </a:p>
          <a:p>
            <a:r>
              <a:rPr lang="en-US" sz="1800" err="1">
                <a:solidFill>
                  <a:srgbClr val="000000"/>
                </a:solidFill>
                <a:effectLst/>
                <a:latin typeface="+mj-lt"/>
                <a:ea typeface="SimSun" panose="02010600030101010101" pitchFamily="2" charset="-122"/>
                <a:cs typeface="Times New Roman" panose="02020603050405020304" pitchFamily="18" charset="0"/>
              </a:rPr>
              <a:t>Weisbord</a:t>
            </a:r>
            <a:r>
              <a:rPr lang="en-US" sz="1800">
                <a:solidFill>
                  <a:srgbClr val="000000"/>
                </a:solidFill>
                <a:effectLst/>
                <a:latin typeface="+mj-lt"/>
                <a:ea typeface="SimSun" panose="02010600030101010101" pitchFamily="2" charset="-122"/>
                <a:cs typeface="Times New Roman" panose="02020603050405020304" pitchFamily="18" charset="0"/>
              </a:rPr>
              <a:t>, M. R. (1976). </a:t>
            </a:r>
            <a:r>
              <a:rPr lang="en-US" sz="1800" i="1">
                <a:solidFill>
                  <a:srgbClr val="000000"/>
                </a:solidFill>
                <a:effectLst/>
                <a:latin typeface="+mj-lt"/>
                <a:ea typeface="SimSun" panose="02010600030101010101" pitchFamily="2" charset="-122"/>
                <a:cs typeface="Times New Roman" panose="02020603050405020304" pitchFamily="18" charset="0"/>
              </a:rPr>
              <a:t>Organizational Diagnosis: Six Places To Look for Trouble with or Without a Theory. </a:t>
            </a:r>
            <a:r>
              <a:rPr lang="en-US" sz="1800">
                <a:solidFill>
                  <a:srgbClr val="000000"/>
                </a:solidFill>
                <a:effectLst/>
                <a:latin typeface="+mj-lt"/>
                <a:ea typeface="SimSun" panose="02010600030101010101" pitchFamily="2" charset="-122"/>
                <a:cs typeface="Times New Roman" panose="02020603050405020304" pitchFamily="18" charset="0"/>
              </a:rPr>
              <a:t>Group Organization Management. DOI: 10.1177/105960117600100405</a:t>
            </a:r>
          </a:p>
          <a:p>
            <a:endParaRPr lang="en-US"/>
          </a:p>
        </p:txBody>
      </p:sp>
    </p:spTree>
    <p:extLst>
      <p:ext uri="{BB962C8B-B14F-4D97-AF65-F5344CB8AC3E}">
        <p14:creationId xmlns:p14="http://schemas.microsoft.com/office/powerpoint/2010/main" val="555837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D6AE1-4259-5B60-E383-5AF7A0294FB2}"/>
              </a:ext>
            </a:extLst>
          </p:cNvPr>
          <p:cNvSpPr>
            <a:spLocks noGrp="1"/>
          </p:cNvSpPr>
          <p:nvPr>
            <p:ph type="title"/>
          </p:nvPr>
        </p:nvSpPr>
        <p:spPr/>
        <p:txBody>
          <a:bodyPr/>
          <a:lstStyle/>
          <a:p>
            <a:r>
              <a:rPr lang="en-US" dirty="0"/>
              <a:t>Introduction</a:t>
            </a:r>
          </a:p>
        </p:txBody>
      </p:sp>
      <p:sp>
        <p:nvSpPr>
          <p:cNvPr id="5" name="TextBox 4">
            <a:extLst>
              <a:ext uri="{FF2B5EF4-FFF2-40B4-BE49-F238E27FC236}">
                <a16:creationId xmlns:a16="http://schemas.microsoft.com/office/drawing/2014/main" id="{0A3CC452-F45C-419A-41F9-4BEF01D8B006}"/>
              </a:ext>
            </a:extLst>
          </p:cNvPr>
          <p:cNvSpPr txBox="1"/>
          <p:nvPr/>
        </p:nvSpPr>
        <p:spPr>
          <a:xfrm>
            <a:off x="857605" y="2298786"/>
            <a:ext cx="10283152" cy="2031325"/>
          </a:xfrm>
          <a:prstGeom prst="rect">
            <a:avLst/>
          </a:prstGeom>
          <a:noFill/>
        </p:spPr>
        <p:txBody>
          <a:bodyPr wrap="square" rtlCol="0">
            <a:spAutoFit/>
          </a:bodyPr>
          <a:lstStyle/>
          <a:p>
            <a:pPr algn="l"/>
            <a:r>
              <a:rPr lang="en-US" dirty="0"/>
              <a:t>This presentation is the intervention plan for issues uncovered during an organizational culture assessment of the Chicago College of Performing Arts Theatre Conservatory.</a:t>
            </a:r>
          </a:p>
          <a:p>
            <a:pPr algn="l"/>
            <a:endParaRPr lang="en-US" dirty="0"/>
          </a:p>
          <a:p>
            <a:pPr algn="l"/>
            <a:r>
              <a:rPr lang="en-US" dirty="0"/>
              <a:t>The assessment process included in-person interviews with 5 colleagues, as well as evaluation of the three levels of culture analysis laid out by Edgar Schein: artifacts, espoused beliefs, and underlying assumptions.</a:t>
            </a:r>
          </a:p>
          <a:p>
            <a:pPr algn="l"/>
            <a:endParaRPr lang="en-US" dirty="0"/>
          </a:p>
        </p:txBody>
      </p:sp>
      <p:pic>
        <p:nvPicPr>
          <p:cNvPr id="1026" name="Picture 2" descr="University Line Building Illustration On White Stock Vector (Royalty Free)  2323283973 | Shutterstock">
            <a:extLst>
              <a:ext uri="{FF2B5EF4-FFF2-40B4-BE49-F238E27FC236}">
                <a16:creationId xmlns:a16="http://schemas.microsoft.com/office/drawing/2014/main" id="{6561DE18-8043-B491-0098-C4CA4A3B236B}"/>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b="12708"/>
          <a:stretch/>
        </p:blipFill>
        <p:spPr bwMode="auto">
          <a:xfrm>
            <a:off x="857605" y="4077147"/>
            <a:ext cx="10283152" cy="23666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04089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D6AE1-4259-5B60-E383-5AF7A0294FB2}"/>
              </a:ext>
            </a:extLst>
          </p:cNvPr>
          <p:cNvSpPr>
            <a:spLocks noGrp="1"/>
          </p:cNvSpPr>
          <p:nvPr>
            <p:ph type="title"/>
          </p:nvPr>
        </p:nvSpPr>
        <p:spPr/>
        <p:txBody>
          <a:bodyPr/>
          <a:lstStyle/>
          <a:p>
            <a:r>
              <a:rPr lang="en-US"/>
              <a:t>Current Conditions</a:t>
            </a:r>
          </a:p>
        </p:txBody>
      </p:sp>
      <p:pic>
        <p:nvPicPr>
          <p:cNvPr id="4" name="Content Placeholder 3">
            <a:extLst>
              <a:ext uri="{FF2B5EF4-FFF2-40B4-BE49-F238E27FC236}">
                <a16:creationId xmlns:a16="http://schemas.microsoft.com/office/drawing/2014/main" id="{A06D7B99-035C-FC77-000E-BA3FF178572D}"/>
              </a:ext>
            </a:extLst>
          </p:cNvPr>
          <p:cNvPicPr>
            <a:picLocks noGrp="1" noChangeAspect="1"/>
          </p:cNvPicPr>
          <p:nvPr>
            <p:ph idx="1"/>
          </p:nvPr>
        </p:nvPicPr>
        <p:blipFill rotWithShape="1">
          <a:blip r:embed="rId3"/>
          <a:srcRect b="29837"/>
          <a:stretch/>
        </p:blipFill>
        <p:spPr>
          <a:xfrm>
            <a:off x="500303" y="3422649"/>
            <a:ext cx="10737273" cy="3235229"/>
          </a:xfrm>
        </p:spPr>
      </p:pic>
      <p:sp>
        <p:nvSpPr>
          <p:cNvPr id="5" name="TextBox 4">
            <a:extLst>
              <a:ext uri="{FF2B5EF4-FFF2-40B4-BE49-F238E27FC236}">
                <a16:creationId xmlns:a16="http://schemas.microsoft.com/office/drawing/2014/main" id="{0A3CC452-F45C-419A-41F9-4BEF01D8B006}"/>
              </a:ext>
            </a:extLst>
          </p:cNvPr>
          <p:cNvSpPr txBox="1"/>
          <p:nvPr/>
        </p:nvSpPr>
        <p:spPr>
          <a:xfrm>
            <a:off x="954424" y="2578485"/>
            <a:ext cx="10283152" cy="1200329"/>
          </a:xfrm>
          <a:prstGeom prst="rect">
            <a:avLst/>
          </a:prstGeom>
          <a:noFill/>
        </p:spPr>
        <p:txBody>
          <a:bodyPr wrap="square" rtlCol="0">
            <a:spAutoFit/>
          </a:bodyPr>
          <a:lstStyle/>
          <a:p>
            <a:pPr algn="l"/>
            <a:r>
              <a:rPr lang="en-US"/>
              <a:t>Interviews with faculty and staff in the CCPA Theatre Conservatory revealed confusion and omissions in the professional development process.  This includes the evaluation and review process, training for new positions or promotion, and mentorship opportunities.</a:t>
            </a:r>
          </a:p>
          <a:p>
            <a:pPr algn="l"/>
            <a:endParaRPr lang="en-US"/>
          </a:p>
        </p:txBody>
      </p:sp>
    </p:spTree>
    <p:extLst>
      <p:ext uri="{BB962C8B-B14F-4D97-AF65-F5344CB8AC3E}">
        <p14:creationId xmlns:p14="http://schemas.microsoft.com/office/powerpoint/2010/main" val="23701890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C726A-BE17-4B64-A6A3-69E263843C9E}"/>
              </a:ext>
            </a:extLst>
          </p:cNvPr>
          <p:cNvSpPr>
            <a:spLocks noGrp="1"/>
          </p:cNvSpPr>
          <p:nvPr>
            <p:ph type="title"/>
          </p:nvPr>
        </p:nvSpPr>
        <p:spPr/>
        <p:txBody>
          <a:bodyPr/>
          <a:lstStyle/>
          <a:p>
            <a:r>
              <a:rPr lang="en-US"/>
              <a:t>Diagnostic Process</a:t>
            </a:r>
          </a:p>
        </p:txBody>
      </p:sp>
      <p:sp>
        <p:nvSpPr>
          <p:cNvPr id="3" name="Content Placeholder 2">
            <a:extLst>
              <a:ext uri="{FF2B5EF4-FFF2-40B4-BE49-F238E27FC236}">
                <a16:creationId xmlns:a16="http://schemas.microsoft.com/office/drawing/2014/main" id="{52293DF3-C08C-33AF-3E7C-628E8C361045}"/>
              </a:ext>
            </a:extLst>
          </p:cNvPr>
          <p:cNvSpPr>
            <a:spLocks noGrp="1"/>
          </p:cNvSpPr>
          <p:nvPr>
            <p:ph idx="1"/>
          </p:nvPr>
        </p:nvSpPr>
        <p:spPr/>
        <p:txBody>
          <a:bodyPr/>
          <a:lstStyle/>
          <a:p>
            <a:r>
              <a:rPr lang="en-US"/>
              <a:t>Organizational Culture Assessment:</a:t>
            </a:r>
          </a:p>
          <a:p>
            <a:pPr lvl="1"/>
            <a:r>
              <a:rPr lang="en-US" i="1"/>
              <a:t>Interviews with 5 organization members</a:t>
            </a:r>
          </a:p>
          <a:p>
            <a:pPr lvl="1"/>
            <a:r>
              <a:rPr lang="en-US" i="1"/>
              <a:t>Based on the </a:t>
            </a:r>
            <a:r>
              <a:rPr lang="en-US" i="1" err="1"/>
              <a:t>Weisbord</a:t>
            </a:r>
            <a:r>
              <a:rPr lang="en-US" i="1"/>
              <a:t> Six-Box Model</a:t>
            </a:r>
          </a:p>
          <a:p>
            <a:endParaRPr lang="en-US" i="1"/>
          </a:p>
        </p:txBody>
      </p:sp>
      <p:pic>
        <p:nvPicPr>
          <p:cNvPr id="6" name="Picture 5">
            <a:extLst>
              <a:ext uri="{FF2B5EF4-FFF2-40B4-BE49-F238E27FC236}">
                <a16:creationId xmlns:a16="http://schemas.microsoft.com/office/drawing/2014/main" id="{360261BE-E352-F398-F020-A008A4D20579}"/>
              </a:ext>
            </a:extLst>
          </p:cNvPr>
          <p:cNvPicPr>
            <a:picLocks noChangeAspect="1"/>
          </p:cNvPicPr>
          <p:nvPr/>
        </p:nvPicPr>
        <p:blipFill rotWithShape="1">
          <a:blip r:embed="rId3"/>
          <a:srcRect b="7132"/>
          <a:stretch/>
        </p:blipFill>
        <p:spPr>
          <a:xfrm>
            <a:off x="7367924" y="2603500"/>
            <a:ext cx="3669122" cy="3669530"/>
          </a:xfrm>
          <a:prstGeom prst="rect">
            <a:avLst/>
          </a:prstGeom>
        </p:spPr>
      </p:pic>
    </p:spTree>
    <p:extLst>
      <p:ext uri="{BB962C8B-B14F-4D97-AF65-F5344CB8AC3E}">
        <p14:creationId xmlns:p14="http://schemas.microsoft.com/office/powerpoint/2010/main" val="29247135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C726A-BE17-4B64-A6A3-69E263843C9E}"/>
              </a:ext>
            </a:extLst>
          </p:cNvPr>
          <p:cNvSpPr>
            <a:spLocks noGrp="1"/>
          </p:cNvSpPr>
          <p:nvPr>
            <p:ph type="title"/>
          </p:nvPr>
        </p:nvSpPr>
        <p:spPr/>
        <p:txBody>
          <a:bodyPr/>
          <a:lstStyle/>
          <a:p>
            <a:r>
              <a:rPr lang="en-US"/>
              <a:t>Diagnostic Process</a:t>
            </a:r>
          </a:p>
        </p:txBody>
      </p:sp>
      <p:sp>
        <p:nvSpPr>
          <p:cNvPr id="3" name="Content Placeholder 2">
            <a:extLst>
              <a:ext uri="{FF2B5EF4-FFF2-40B4-BE49-F238E27FC236}">
                <a16:creationId xmlns:a16="http://schemas.microsoft.com/office/drawing/2014/main" id="{52293DF3-C08C-33AF-3E7C-628E8C361045}"/>
              </a:ext>
            </a:extLst>
          </p:cNvPr>
          <p:cNvSpPr>
            <a:spLocks noGrp="1"/>
          </p:cNvSpPr>
          <p:nvPr>
            <p:ph idx="1"/>
          </p:nvPr>
        </p:nvSpPr>
        <p:spPr/>
        <p:txBody>
          <a:bodyPr/>
          <a:lstStyle/>
          <a:p>
            <a:r>
              <a:rPr lang="en-US"/>
              <a:t>Organizational Culture Assessment:</a:t>
            </a:r>
          </a:p>
          <a:p>
            <a:pPr lvl="1"/>
            <a:r>
              <a:rPr lang="en-US" i="1"/>
              <a:t>Interviews with 5 organization members</a:t>
            </a:r>
          </a:p>
          <a:p>
            <a:pPr lvl="1"/>
            <a:r>
              <a:rPr lang="en-US" i="1"/>
              <a:t>Based on the </a:t>
            </a:r>
            <a:r>
              <a:rPr lang="en-US" i="1" err="1"/>
              <a:t>Weisbord</a:t>
            </a:r>
            <a:r>
              <a:rPr lang="en-US" i="1"/>
              <a:t> Six-Box Model</a:t>
            </a:r>
          </a:p>
          <a:p>
            <a:pPr lvl="1"/>
            <a:r>
              <a:rPr lang="en-US" i="1"/>
              <a:t>Professional Development revealed as an issue in the topics of Rewards and Relationships</a:t>
            </a:r>
          </a:p>
          <a:p>
            <a:endParaRPr lang="en-US" i="1"/>
          </a:p>
        </p:txBody>
      </p:sp>
      <p:pic>
        <p:nvPicPr>
          <p:cNvPr id="6" name="Picture 5">
            <a:extLst>
              <a:ext uri="{FF2B5EF4-FFF2-40B4-BE49-F238E27FC236}">
                <a16:creationId xmlns:a16="http://schemas.microsoft.com/office/drawing/2014/main" id="{360261BE-E352-F398-F020-A008A4D20579}"/>
              </a:ext>
            </a:extLst>
          </p:cNvPr>
          <p:cNvPicPr>
            <a:picLocks noChangeAspect="1"/>
          </p:cNvPicPr>
          <p:nvPr/>
        </p:nvPicPr>
        <p:blipFill rotWithShape="1">
          <a:blip r:embed="rId3"/>
          <a:srcRect t="60727" b="7132"/>
          <a:stretch/>
        </p:blipFill>
        <p:spPr>
          <a:xfrm>
            <a:off x="3232727" y="4465589"/>
            <a:ext cx="6130228" cy="2121867"/>
          </a:xfrm>
          <a:prstGeom prst="rect">
            <a:avLst/>
          </a:prstGeom>
        </p:spPr>
      </p:pic>
    </p:spTree>
    <p:extLst>
      <p:ext uri="{BB962C8B-B14F-4D97-AF65-F5344CB8AC3E}">
        <p14:creationId xmlns:p14="http://schemas.microsoft.com/office/powerpoint/2010/main" val="15005826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24613-7F9B-9578-FE3D-2877A853E5D9}"/>
              </a:ext>
            </a:extLst>
          </p:cNvPr>
          <p:cNvSpPr>
            <a:spLocks noGrp="1"/>
          </p:cNvSpPr>
          <p:nvPr>
            <p:ph type="title"/>
          </p:nvPr>
        </p:nvSpPr>
        <p:spPr/>
        <p:txBody>
          <a:bodyPr/>
          <a:lstStyle/>
          <a:p>
            <a:r>
              <a:rPr lang="en-US"/>
              <a:t>Interview Excerpts</a:t>
            </a:r>
          </a:p>
        </p:txBody>
      </p:sp>
      <p:sp>
        <p:nvSpPr>
          <p:cNvPr id="3" name="Content Placeholder 2">
            <a:extLst>
              <a:ext uri="{FF2B5EF4-FFF2-40B4-BE49-F238E27FC236}">
                <a16:creationId xmlns:a16="http://schemas.microsoft.com/office/drawing/2014/main" id="{7E411A8F-11A9-EFF4-2D7B-075106286720}"/>
              </a:ext>
            </a:extLst>
          </p:cNvPr>
          <p:cNvSpPr>
            <a:spLocks noGrp="1"/>
          </p:cNvSpPr>
          <p:nvPr>
            <p:ph idx="1"/>
          </p:nvPr>
        </p:nvSpPr>
        <p:spPr/>
        <p:txBody>
          <a:bodyPr/>
          <a:lstStyle/>
          <a:p>
            <a:r>
              <a:rPr lang="en-US"/>
              <a:t>1 out of 5 employees recalls a direct review with a supervisor, more than 3 years ago</a:t>
            </a:r>
          </a:p>
          <a:p>
            <a:r>
              <a:rPr lang="en-US"/>
              <a:t>Faculty members describe a lack of formal mentorship; newest faculty member says “there’s whispers of that”</a:t>
            </a:r>
          </a:p>
          <a:p>
            <a:r>
              <a:rPr lang="en-US"/>
              <a:t>Staff members describe the annual self-review system as “a joke”</a:t>
            </a:r>
          </a:p>
          <a:p>
            <a:r>
              <a:rPr lang="en-US"/>
              <a:t>3 out of 5 employees had received some type of promotion during their tenure, but limited training or preparation; “…you get some </a:t>
            </a:r>
            <a:r>
              <a:rPr lang="en-US" sz="1800">
                <a:effectLst/>
                <a:ea typeface="SimSun" panose="02010600030101010101" pitchFamily="2" charset="-122"/>
                <a:cs typeface="Times New Roman" panose="02020603050405020304" pitchFamily="18" charset="0"/>
              </a:rPr>
              <a:t>degree of information about that title, but you hadn’t necessarily gotten anything prior to that.”</a:t>
            </a:r>
            <a:r>
              <a:rPr lang="en-US">
                <a:effectLst/>
              </a:rPr>
              <a:t> </a:t>
            </a:r>
            <a:endParaRPr lang="en-US"/>
          </a:p>
        </p:txBody>
      </p:sp>
    </p:spTree>
    <p:extLst>
      <p:ext uri="{BB962C8B-B14F-4D97-AF65-F5344CB8AC3E}">
        <p14:creationId xmlns:p14="http://schemas.microsoft.com/office/powerpoint/2010/main" val="26466778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90E4B-2B1D-D897-6F45-B40B22E12E90}"/>
              </a:ext>
            </a:extLst>
          </p:cNvPr>
          <p:cNvSpPr>
            <a:spLocks noGrp="1"/>
          </p:cNvSpPr>
          <p:nvPr>
            <p:ph type="title"/>
          </p:nvPr>
        </p:nvSpPr>
        <p:spPr/>
        <p:txBody>
          <a:bodyPr/>
          <a:lstStyle/>
          <a:p>
            <a:r>
              <a:rPr lang="en-US"/>
              <a:t>Importance of Professional Development in Higher Education</a:t>
            </a:r>
          </a:p>
        </p:txBody>
      </p:sp>
      <p:sp>
        <p:nvSpPr>
          <p:cNvPr id="3" name="Content Placeholder 2">
            <a:extLst>
              <a:ext uri="{FF2B5EF4-FFF2-40B4-BE49-F238E27FC236}">
                <a16:creationId xmlns:a16="http://schemas.microsoft.com/office/drawing/2014/main" id="{7E619648-92BB-1DCE-D5DE-21CC9F9BE657}"/>
              </a:ext>
            </a:extLst>
          </p:cNvPr>
          <p:cNvSpPr>
            <a:spLocks noGrp="1"/>
          </p:cNvSpPr>
          <p:nvPr>
            <p:ph idx="1"/>
          </p:nvPr>
        </p:nvSpPr>
        <p:spPr>
          <a:xfrm>
            <a:off x="1154954" y="2603500"/>
            <a:ext cx="10424358" cy="4035136"/>
          </a:xfrm>
        </p:spPr>
        <p:txBody>
          <a:bodyPr>
            <a:normAutofit/>
          </a:bodyPr>
          <a:lstStyle/>
          <a:p>
            <a:r>
              <a:rPr lang="en-US" sz="2400"/>
              <a:t>“….academics working in a strong, collegial department [are] more likely to develop strategic and successful research careers.  By contrast, academics working in less collegial departments viewed their probation as bureaucratic and unsupportive” (Hollywood et al, 2020).  </a:t>
            </a:r>
          </a:p>
          <a:p>
            <a:r>
              <a:rPr lang="en-US" sz="2400"/>
              <a:t>“As institutions struggle with new COVID-based realities, an organizational emphasis on ‘people’ and relationships should be part of, if not central to our faculty development conversations.  Whether formal or informal, mentorship can help establish and sustain a faculty community” (Carpenter et al, 2022).</a:t>
            </a:r>
          </a:p>
        </p:txBody>
      </p:sp>
    </p:spTree>
    <p:extLst>
      <p:ext uri="{BB962C8B-B14F-4D97-AF65-F5344CB8AC3E}">
        <p14:creationId xmlns:p14="http://schemas.microsoft.com/office/powerpoint/2010/main" val="1421264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363CE-E117-0731-A4E2-E586AC9668A8}"/>
              </a:ext>
            </a:extLst>
          </p:cNvPr>
          <p:cNvSpPr>
            <a:spLocks noGrp="1"/>
          </p:cNvSpPr>
          <p:nvPr>
            <p:ph type="title"/>
          </p:nvPr>
        </p:nvSpPr>
        <p:spPr/>
        <p:txBody>
          <a:bodyPr/>
          <a:lstStyle/>
          <a:p>
            <a:r>
              <a:rPr lang="en-US"/>
              <a:t>Intervention Structure:</a:t>
            </a:r>
            <a:br>
              <a:rPr lang="en-US"/>
            </a:br>
            <a:r>
              <a:rPr lang="en-US"/>
              <a:t>Employee Engagement Process</a:t>
            </a:r>
          </a:p>
        </p:txBody>
      </p:sp>
      <p:sp>
        <p:nvSpPr>
          <p:cNvPr id="3" name="Content Placeholder 2">
            <a:extLst>
              <a:ext uri="{FF2B5EF4-FFF2-40B4-BE49-F238E27FC236}">
                <a16:creationId xmlns:a16="http://schemas.microsoft.com/office/drawing/2014/main" id="{B97036D7-36F6-848F-A1B2-ECA325A89F42}"/>
              </a:ext>
            </a:extLst>
          </p:cNvPr>
          <p:cNvSpPr>
            <a:spLocks noGrp="1"/>
          </p:cNvSpPr>
          <p:nvPr>
            <p:ph idx="1"/>
          </p:nvPr>
        </p:nvSpPr>
        <p:spPr/>
        <p:txBody>
          <a:bodyPr>
            <a:normAutofit/>
          </a:bodyPr>
          <a:lstStyle/>
          <a:p>
            <a:r>
              <a:rPr lang="en-US" sz="2800"/>
              <a:t>Survey and Results</a:t>
            </a:r>
            <a:endParaRPr lang="en-US" sz="3000"/>
          </a:p>
          <a:p>
            <a:pPr lvl="1"/>
            <a:r>
              <a:rPr lang="en-US" sz="2800"/>
              <a:t>Transparency of Process</a:t>
            </a:r>
            <a:endParaRPr lang="en-US" sz="3200"/>
          </a:p>
          <a:p>
            <a:pPr lvl="2"/>
            <a:r>
              <a:rPr lang="en-US" sz="2800"/>
              <a:t>Action Planning Sessions</a:t>
            </a:r>
            <a:endParaRPr lang="en-US" sz="3400"/>
          </a:p>
          <a:p>
            <a:pPr lvl="3"/>
            <a:r>
              <a:rPr lang="en-US" sz="2800"/>
              <a:t>Goal-Driven Work Groups</a:t>
            </a:r>
            <a:endParaRPr lang="en-US" sz="3400"/>
          </a:p>
          <a:p>
            <a:pPr lvl="4"/>
            <a:r>
              <a:rPr lang="en-US" sz="2800"/>
              <a:t>Employee-Driven Change</a:t>
            </a:r>
          </a:p>
          <a:p>
            <a:pPr marL="0" indent="0">
              <a:buNone/>
            </a:pPr>
            <a:r>
              <a:rPr lang="en-US" sz="1200"/>
              <a:t>(Holman, </a:t>
            </a:r>
            <a:r>
              <a:rPr lang="en-US" sz="1200" err="1"/>
              <a:t>Devane</a:t>
            </a:r>
            <a:r>
              <a:rPr lang="en-US" sz="1200"/>
              <a:t>, </a:t>
            </a:r>
            <a:r>
              <a:rPr lang="en-US" sz="1200" err="1"/>
              <a:t>Cady</a:t>
            </a:r>
            <a:r>
              <a:rPr lang="en-US" sz="1200"/>
              <a:t>, 2006, p. 507-512)</a:t>
            </a:r>
          </a:p>
        </p:txBody>
      </p:sp>
    </p:spTree>
    <p:extLst>
      <p:ext uri="{BB962C8B-B14F-4D97-AF65-F5344CB8AC3E}">
        <p14:creationId xmlns:p14="http://schemas.microsoft.com/office/powerpoint/2010/main" val="25708107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09723-7770-533E-802F-EACB10AF1FD7}"/>
              </a:ext>
            </a:extLst>
          </p:cNvPr>
          <p:cNvSpPr>
            <a:spLocks noGrp="1"/>
          </p:cNvSpPr>
          <p:nvPr>
            <p:ph type="title"/>
          </p:nvPr>
        </p:nvSpPr>
        <p:spPr>
          <a:xfrm>
            <a:off x="1154954" y="973668"/>
            <a:ext cx="8761413" cy="706964"/>
          </a:xfrm>
        </p:spPr>
        <p:txBody>
          <a:bodyPr>
            <a:normAutofit/>
          </a:bodyPr>
          <a:lstStyle/>
          <a:p>
            <a:r>
              <a:rPr lang="en-US"/>
              <a:t>Intervention Process: Preparation </a:t>
            </a:r>
          </a:p>
        </p:txBody>
      </p:sp>
      <p:sp>
        <p:nvSpPr>
          <p:cNvPr id="8" name="Content Placeholder 7">
            <a:extLst>
              <a:ext uri="{FF2B5EF4-FFF2-40B4-BE49-F238E27FC236}">
                <a16:creationId xmlns:a16="http://schemas.microsoft.com/office/drawing/2014/main" id="{F505D406-7DF7-E0A0-5B42-08896069BF3B}"/>
              </a:ext>
            </a:extLst>
          </p:cNvPr>
          <p:cNvSpPr>
            <a:spLocks noGrp="1"/>
          </p:cNvSpPr>
          <p:nvPr>
            <p:ph idx="1"/>
          </p:nvPr>
        </p:nvSpPr>
        <p:spPr>
          <a:xfrm>
            <a:off x="1154955" y="2603500"/>
            <a:ext cx="3481054" cy="3416300"/>
          </a:xfrm>
        </p:spPr>
        <p:txBody>
          <a:bodyPr anchor="ctr">
            <a:normAutofit lnSpcReduction="10000"/>
          </a:bodyPr>
          <a:lstStyle/>
          <a:p>
            <a:r>
              <a:rPr lang="en-US" sz="1600"/>
              <a:t>Conversation with leadership: how do supervisors and managers currently handle professional development?</a:t>
            </a:r>
          </a:p>
          <a:p>
            <a:r>
              <a:rPr lang="en-US" sz="1600"/>
              <a:t>Document review: what official processes are documented in employee handbooks?</a:t>
            </a:r>
          </a:p>
          <a:p>
            <a:r>
              <a:rPr lang="en-US" sz="1600"/>
              <a:t>Survey: Based on initial interview information, survey wider sample on current experience and satisfaction level</a:t>
            </a:r>
          </a:p>
        </p:txBody>
      </p:sp>
      <p:pic>
        <p:nvPicPr>
          <p:cNvPr id="4" name="Content Placeholder 3">
            <a:extLst>
              <a:ext uri="{FF2B5EF4-FFF2-40B4-BE49-F238E27FC236}">
                <a16:creationId xmlns:a16="http://schemas.microsoft.com/office/drawing/2014/main" id="{BBDD8C42-48B9-A27C-40AE-987633B55186}"/>
              </a:ext>
            </a:extLst>
          </p:cNvPr>
          <p:cNvPicPr>
            <a:picLocks noChangeAspect="1"/>
          </p:cNvPicPr>
          <p:nvPr/>
        </p:nvPicPr>
        <p:blipFill rotWithShape="1">
          <a:blip r:embed="rId3"/>
          <a:srcRect l="1455" r="14210"/>
          <a:stretch/>
        </p:blipFill>
        <p:spPr>
          <a:xfrm>
            <a:off x="4984956" y="2775951"/>
            <a:ext cx="6513584" cy="3243849"/>
          </a:xfrm>
          <a:prstGeom prst="roundRect">
            <a:avLst>
              <a:gd name="adj" fmla="val 0"/>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239280646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1821</Words>
  <Application>Microsoft Macintosh PowerPoint</Application>
  <PresentationFormat>Widescreen</PresentationFormat>
  <Paragraphs>120</Paragraphs>
  <Slides>16</Slides>
  <Notes>16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Aptos</vt:lpstr>
      <vt:lpstr>Arial</vt:lpstr>
      <vt:lpstr>Century Gothic</vt:lpstr>
      <vt:lpstr>Wingdings 3</vt:lpstr>
      <vt:lpstr>Ion Boardroom</vt:lpstr>
      <vt:lpstr>Intervention Plan for CCPA Theatre Conservatory: Professional Development</vt:lpstr>
      <vt:lpstr>Introduction</vt:lpstr>
      <vt:lpstr>Current Conditions</vt:lpstr>
      <vt:lpstr>Diagnostic Process</vt:lpstr>
      <vt:lpstr>Diagnostic Process</vt:lpstr>
      <vt:lpstr>Interview Excerpts</vt:lpstr>
      <vt:lpstr>Importance of Professional Development in Higher Education</vt:lpstr>
      <vt:lpstr>Intervention Structure: Employee Engagement Process</vt:lpstr>
      <vt:lpstr>Intervention Process: Preparation </vt:lpstr>
      <vt:lpstr>Intervention Process: Opening</vt:lpstr>
      <vt:lpstr>Intervention Process: Opening</vt:lpstr>
      <vt:lpstr>Intervention Process: Exploring</vt:lpstr>
      <vt:lpstr>Intervention Process: Closing</vt:lpstr>
      <vt:lpstr>Intervention Process: Evaluation</vt:lpstr>
      <vt:lpstr>Implementation Timeline: 5 Months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Intervention Plan for CCPA Theatre Conservatory: Professional Development</dc:title>
  <dc:creator>McConnell, Emily</dc:creator>
  <cp:lastModifiedBy>Emily McConnell</cp:lastModifiedBy>
  <cp:revision>5</cp:revision>
  <dcterms:created xsi:type="dcterms:W3CDTF">2024-04-27T15:32:49Z</dcterms:created>
  <dcterms:modified xsi:type="dcterms:W3CDTF">2026-04-29T20:30:12Z</dcterms:modified>
</cp:coreProperties>
</file>