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6" r:id="rId4"/>
  </p:sldMasterIdLst>
  <p:notesMasterIdLst>
    <p:notesMasterId r:id="rId16"/>
  </p:notesMasterIdLst>
  <p:handoutMasterIdLst>
    <p:handoutMasterId r:id="rId17"/>
  </p:handoutMasterIdLst>
  <p:sldIdLst>
    <p:sldId id="298" r:id="rId5"/>
    <p:sldId id="283" r:id="rId6"/>
    <p:sldId id="297" r:id="rId7"/>
    <p:sldId id="292" r:id="rId8"/>
    <p:sldId id="284" r:id="rId9"/>
    <p:sldId id="293" r:id="rId10"/>
    <p:sldId id="299" r:id="rId11"/>
    <p:sldId id="300" r:id="rId12"/>
    <p:sldId id="302" r:id="rId13"/>
    <p:sldId id="301"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19146" autoAdjust="0"/>
    <p:restoredTop sz="73285" autoAdjust="0"/>
  </p:normalViewPr>
  <p:slideViewPr>
    <p:cSldViewPr snapToGrid="0">
      <p:cViewPr varScale="1">
        <p:scale>
          <a:sx n="100" d="100"/>
          <a:sy n="100" d="100"/>
        </p:scale>
        <p:origin x="472" y="176"/>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Gross Revenue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D1E-436F-B155-11D12081ECA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3D1E-436F-B155-11D12081ECA9}"/>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3D1E-436F-B155-11D12081ECA9}"/>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6-3D1E-436F-B155-11D12081ECA9}"/>
            </c:ext>
          </c:extLst>
        </c:ser>
        <c:dLbls>
          <c:showLegendKey val="0"/>
          <c:showVal val="0"/>
          <c:showCatName val="0"/>
          <c:showSerName val="0"/>
          <c:showPercent val="0"/>
          <c:showBubbleSize val="0"/>
        </c:dLbls>
        <c:gapWidth val="25"/>
        <c:axId val="1000041416"/>
        <c:axId val="1000041744"/>
      </c:bar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Company 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spPr>
            <a:solidFill>
              <a:schemeClr val="accent3"/>
            </a:solidFill>
          </c:spPr>
          <c:dPt>
            <c:idx val="0"/>
            <c:bubble3D val="0"/>
            <c:spPr>
              <a:solidFill>
                <a:schemeClr val="accent3"/>
              </a:solidFill>
              <a:ln>
                <a:noFill/>
              </a:ln>
              <a:effectLst/>
            </c:spPr>
            <c:extLst>
              <c:ext xmlns:c16="http://schemas.microsoft.com/office/drawing/2014/chart" uri="{C3380CC4-5D6E-409C-BE32-E72D297353CC}">
                <c16:uniqueId val="{00000001-DA66-4D13-90A4-391C509065DF}"/>
              </c:ext>
            </c:extLst>
          </c:dPt>
          <c:dPt>
            <c:idx val="1"/>
            <c:bubble3D val="0"/>
            <c:spPr>
              <a:solidFill>
                <a:schemeClr val="accent2"/>
              </a:solidFill>
              <a:ln>
                <a:noFill/>
              </a:ln>
              <a:effectLst/>
            </c:spPr>
            <c:extLst>
              <c:ext xmlns:c16="http://schemas.microsoft.com/office/drawing/2014/chart" uri="{C3380CC4-5D6E-409C-BE32-E72D297353CC}">
                <c16:uniqueId val="{00000003-DA66-4D13-90A4-391C509065DF}"/>
              </c:ext>
            </c:extLst>
          </c:dPt>
          <c:dPt>
            <c:idx val="2"/>
            <c:bubble3D val="0"/>
            <c:spPr>
              <a:solidFill>
                <a:schemeClr val="accent3"/>
              </a:solidFill>
              <a:ln>
                <a:noFill/>
              </a:ln>
              <a:effectLst/>
            </c:spPr>
            <c:extLst>
              <c:ext xmlns:c16="http://schemas.microsoft.com/office/drawing/2014/chart" uri="{C3380CC4-5D6E-409C-BE32-E72D297353CC}">
                <c16:uniqueId val="{00000005-DA66-4D13-90A4-391C509065DF}"/>
              </c:ext>
            </c:extLst>
          </c:dPt>
          <c:dPt>
            <c:idx val="3"/>
            <c:bubble3D val="0"/>
            <c:spPr>
              <a:solidFill>
                <a:schemeClr val="accent1"/>
              </a:solidFill>
              <a:ln>
                <a:noFill/>
              </a:ln>
              <a:effectLst/>
            </c:spPr>
            <c:extLst>
              <c:ext xmlns:c16="http://schemas.microsoft.com/office/drawing/2014/chart" uri="{C3380CC4-5D6E-409C-BE32-E72D297353CC}">
                <c16:uniqueId val="{00000007-DA66-4D13-90A4-391C509065DF}"/>
              </c:ext>
            </c:extLst>
          </c:dPt>
          <c:dPt>
            <c:idx val="4"/>
            <c:bubble3D val="0"/>
            <c:spPr>
              <a:solidFill>
                <a:schemeClr val="accent4"/>
              </a:solidFill>
              <a:ln>
                <a:noFill/>
              </a:ln>
              <a:effectLst/>
            </c:spPr>
            <c:extLst>
              <c:ext xmlns:c16="http://schemas.microsoft.com/office/drawing/2014/chart" uri="{C3380CC4-5D6E-409C-BE32-E72D297353CC}">
                <c16:uniqueId val="{00000009-DA66-4D13-90A4-391C509065DF}"/>
              </c:ext>
            </c:extLst>
          </c:dPt>
          <c:dLbls>
            <c:dLbl>
              <c:idx val="0"/>
              <c:delete val="1"/>
              <c:extLst>
                <c:ext xmlns:c15="http://schemas.microsoft.com/office/drawing/2012/chart" uri="{CE6537A1-D6FC-4f65-9D91-7224C49458BB}"/>
                <c:ext xmlns:c16="http://schemas.microsoft.com/office/drawing/2014/chart" uri="{C3380CC4-5D6E-409C-BE32-E72D297353CC}">
                  <c16:uniqueId val="{00000001-DA66-4D13-90A4-391C509065DF}"/>
                </c:ext>
              </c:extLst>
            </c:dLbl>
            <c:dLbl>
              <c:idx val="1"/>
              <c:layout>
                <c:manualLayout>
                  <c:x val="-0.11615923344937455"/>
                  <c:y val="-0.1400252328934865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66-4D13-90A4-391C509065DF}"/>
                </c:ext>
              </c:extLst>
            </c:dLbl>
            <c:dLbl>
              <c:idx val="2"/>
              <c:layout>
                <c:manualLayout>
                  <c:x val="0.13864166572989867"/>
                  <c:y val="-0.15145586415009771"/>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66-4D13-90A4-391C509065DF}"/>
                </c:ext>
              </c:extLst>
            </c:dLbl>
            <c:dLbl>
              <c:idx val="3"/>
              <c:layout>
                <c:manualLayout>
                  <c:x val="6.9525299079784011E-2"/>
                  <c:y val="0.28576578141527864"/>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66-4D13-90A4-391C509065DF}"/>
                </c:ext>
              </c:extLst>
            </c:dLbl>
            <c:dLbl>
              <c:idx val="4"/>
              <c:layout>
                <c:manualLayout>
                  <c:x val="-8.1787666114047294E-2"/>
                  <c:y val="0.2286126251322228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66-4D13-90A4-391C509065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1"/>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A-DA66-4D13-90A4-391C509065DF}"/>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Revenue</a:t>
            </a:r>
            <a:r>
              <a:rPr lang="en-US" baseline="0" dirty="0">
                <a:solidFill>
                  <a:schemeClr val="tx1">
                    <a:lumMod val="75000"/>
                    <a:lumOff val="25000"/>
                  </a:schemeClr>
                </a:solidFill>
              </a:rPr>
              <a:t> Over Time</a:t>
            </a:r>
            <a:endParaRPr lang="en-US"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B30D-47FC-97C2-FA87298C22F3}"/>
              </c:ext>
            </c:extLst>
          </c:dPt>
          <c:dPt>
            <c:idx val="3"/>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3-B30D-47FC-97C2-FA87298C22F3}"/>
              </c:ext>
            </c:extLst>
          </c:dPt>
          <c:dPt>
            <c:idx val="4"/>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5-B30D-47FC-97C2-FA87298C22F3}"/>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smooth val="0"/>
          <c:extLst>
            <c:ext xmlns:c16="http://schemas.microsoft.com/office/drawing/2014/chart" uri="{C3380CC4-5D6E-409C-BE32-E72D297353CC}">
              <c16:uniqueId val="{00000006-B30D-47FC-97C2-FA87298C22F3}"/>
            </c:ext>
          </c:extLst>
        </c:ser>
        <c:dLbls>
          <c:showLegendKey val="0"/>
          <c:showVal val="0"/>
          <c:showCatName val="0"/>
          <c:showSerName val="0"/>
          <c:showPercent val="0"/>
          <c:showBubbleSize val="0"/>
        </c:dLbls>
        <c:marker val="1"/>
        <c:smooth val="0"/>
        <c:axId val="1000041416"/>
        <c:axId val="1000041744"/>
      </c:line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Rectangle 1">
          <a:extLst xmlns:a="http://schemas.openxmlformats.org/drawingml/2006/main">
            <a:ext uri="{FF2B5EF4-FFF2-40B4-BE49-F238E27FC236}">
              <a16:creationId xmlns:a16="http://schemas.microsoft.com/office/drawing/2014/main" id="{924ED877-E016-4736-BA15-B7E08914B5B3}"/>
            </a:ext>
          </a:extLst>
        </cdr:cNvPr>
        <cdr:cNvSpPr/>
      </cdr:nvSpPr>
      <cdr:spPr>
        <a:xfrm xmlns:a="http://schemas.openxmlformats.org/drawingml/2006/main">
          <a:off x="0" y="0"/>
          <a:ext cx="3389313" cy="44441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cdr:x>
      <cdr:y>0.01573</cdr:y>
    </cdr:from>
    <cdr:to>
      <cdr:x>1</cdr:x>
      <cdr:y>0.99541</cdr:y>
    </cdr:to>
    <cdr:sp macro="" textlink="">
      <cdr:nvSpPr>
        <cdr:cNvPr id="3" name="Rectangle 2">
          <a:extLst xmlns:a="http://schemas.openxmlformats.org/drawingml/2006/main">
            <a:ext uri="{FF2B5EF4-FFF2-40B4-BE49-F238E27FC236}">
              <a16:creationId xmlns:a16="http://schemas.microsoft.com/office/drawing/2014/main" id="{6A7CD3C2-FB35-40AE-A325-CA3A3223D0AF}"/>
            </a:ext>
          </a:extLst>
        </cdr:cNvPr>
        <cdr:cNvSpPr/>
      </cdr:nvSpPr>
      <cdr:spPr>
        <a:xfrm xmlns:a="http://schemas.openxmlformats.org/drawingml/2006/main">
          <a:off x="0" y="69912"/>
          <a:ext cx="3389313" cy="43539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4/29/26</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4/29/26</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final project presentation for the class ORGD 485, Leveraging Diversity, with Professor Pamela Randle.  My name is Emily McConnell, and I am a student in the Masters of Arts in Organization Development at Roosevelt University.</a:t>
            </a:r>
          </a:p>
          <a:p>
            <a:endParaRPr lang="en-US" dirty="0"/>
          </a:p>
          <a:p>
            <a:r>
              <a:rPr lang="en-US" dirty="0"/>
              <a:t>For this project, I have put together a hypothetical diversity and inclusion plan for the organization Thousand Waves Martial Arts &amp; Self-Defense Center, NFP.</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dirty="0"/>
          </a:p>
        </p:txBody>
      </p:sp>
    </p:spTree>
    <p:extLst>
      <p:ext uri="{BB962C8B-B14F-4D97-AF65-F5344CB8AC3E}">
        <p14:creationId xmlns:p14="http://schemas.microsoft.com/office/powerpoint/2010/main" val="2995358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dirty="0"/>
          </a:p>
        </p:txBody>
      </p:sp>
    </p:spTree>
    <p:extLst>
      <p:ext uri="{BB962C8B-B14F-4D97-AF65-F5344CB8AC3E}">
        <p14:creationId xmlns:p14="http://schemas.microsoft.com/office/powerpoint/2010/main" val="59745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to my presentation, I look forward to your feedback.</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dirty="0"/>
          </a:p>
        </p:txBody>
      </p:sp>
    </p:spTree>
    <p:extLst>
      <p:ext uri="{BB962C8B-B14F-4D97-AF65-F5344CB8AC3E}">
        <p14:creationId xmlns:p14="http://schemas.microsoft.com/office/powerpoint/2010/main" val="779151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background on this organization: Thousand Waves is part of the World </a:t>
            </a:r>
            <a:r>
              <a:rPr lang="en-US" dirty="0" err="1"/>
              <a:t>Seido</a:t>
            </a:r>
            <a:r>
              <a:rPr lang="en-US" dirty="0"/>
              <a:t> Karate global network of dojos, teaching </a:t>
            </a:r>
            <a:r>
              <a:rPr lang="en-US" dirty="0" err="1"/>
              <a:t>Seido</a:t>
            </a:r>
            <a:r>
              <a:rPr lang="en-US" dirty="0"/>
              <a:t> karate, a form which was created in 1972 by </a:t>
            </a:r>
            <a:r>
              <a:rPr lang="en-US" dirty="0" err="1"/>
              <a:t>Tadashi</a:t>
            </a:r>
            <a:r>
              <a:rPr lang="en-US" dirty="0"/>
              <a:t> </a:t>
            </a:r>
            <a:r>
              <a:rPr lang="en-US" dirty="0" err="1"/>
              <a:t>Nakamura</a:t>
            </a:r>
            <a:r>
              <a:rPr lang="en-US" dirty="0"/>
              <a:t>.  I have listed their mission on this slide, as outlined on their website.  </a:t>
            </a:r>
          </a:p>
          <a:p>
            <a:endParaRPr lang="en-US" dirty="0"/>
          </a:p>
          <a:p>
            <a:r>
              <a:rPr lang="en-US" dirty="0"/>
              <a:t>The primary missions of Thousand Waves are fitness, healing, empowerment and peacemaking; these are primarily pursued through karate training for children and adults as well as self-defense training courses.</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dirty="0"/>
          </a:p>
        </p:txBody>
      </p:sp>
    </p:spTree>
    <p:extLst>
      <p:ext uri="{BB962C8B-B14F-4D97-AF65-F5344CB8AC3E}">
        <p14:creationId xmlns:p14="http://schemas.microsoft.com/office/powerpoint/2010/main" val="34728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familiarity with this organization comes through training there as a member since 2015.  I have also taken some of their self-defense workshops.</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3</a:t>
            </a:fld>
            <a:endParaRPr lang="en-US" noProof="0" dirty="0"/>
          </a:p>
        </p:txBody>
      </p:sp>
    </p:spTree>
    <p:extLst>
      <p:ext uri="{BB962C8B-B14F-4D97-AF65-F5344CB8AC3E}">
        <p14:creationId xmlns:p14="http://schemas.microsoft.com/office/powerpoint/2010/main" val="75145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publicly available information on Thousand Waves’ history and finances before we dive into a more specific plan.</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dirty="0"/>
          </a:p>
        </p:txBody>
      </p:sp>
    </p:spTree>
    <p:extLst>
      <p:ext uri="{BB962C8B-B14F-4D97-AF65-F5344CB8AC3E}">
        <p14:creationId xmlns:p14="http://schemas.microsoft.com/office/powerpoint/2010/main" val="248750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here, Thousand Waves was first founded as an organization for women and children only.  After operating for 11 years, they opened up classes to all genders.  From my own observations as a member now, the gender demographics are quite diverse, but there are still more women than other genders.  The teacher population is very evenly split across genders.</a:t>
            </a:r>
          </a:p>
          <a:p>
            <a:endParaRPr lang="en-US" dirty="0"/>
          </a:p>
          <a:p>
            <a:r>
              <a:rPr lang="en-US" dirty="0"/>
              <a:t>We do not have publicly available data on the current member numbers – anecdotally, I know that the membership dropped significantly during the Covid shutdown of 2020-2021 when training had to move either outside or online, but those numbers have been going up steadily the last 2-3 years.</a:t>
            </a:r>
          </a:p>
          <a:p>
            <a:endParaRPr lang="en-US" dirty="0"/>
          </a:p>
          <a:p>
            <a:r>
              <a:rPr lang="en-US" dirty="0"/>
              <a:t>The most recent published 990 forms are from 2022, which show more expenses than revenue – this reflects the impacts of that Covid drop in membership, once government subsidies were not as available to small businesses.  As of 2022, Thousand Waves had 1 paid employee – I believe there are now 2 permanent employees, the Executive Director, and the Director of the Youth Program.</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dirty="0"/>
          </a:p>
        </p:txBody>
      </p:sp>
    </p:spTree>
    <p:extLst>
      <p:ext uri="{BB962C8B-B14F-4D97-AF65-F5344CB8AC3E}">
        <p14:creationId xmlns:p14="http://schemas.microsoft.com/office/powerpoint/2010/main" val="152635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Thousand Waves prides itself on being a member-led organization.  The following Phases lay out steps for centering the full membership in creating and implementing a diversity plan.</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dirty="0"/>
          </a:p>
        </p:txBody>
      </p:sp>
    </p:spTree>
    <p:extLst>
      <p:ext uri="{BB962C8B-B14F-4D97-AF65-F5344CB8AC3E}">
        <p14:creationId xmlns:p14="http://schemas.microsoft.com/office/powerpoint/2010/main" val="383816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Steps are taken from the book “Equity: How to Design Organizations where Everyone Thrives” by </a:t>
            </a:r>
            <a:r>
              <a:rPr lang="en-US" dirty="0" err="1"/>
              <a:t>Minal</a:t>
            </a:r>
            <a:r>
              <a:rPr lang="en-US" dirty="0"/>
              <a:t> </a:t>
            </a:r>
            <a:r>
              <a:rPr lang="en-US" dirty="0" err="1"/>
              <a:t>Bopaiah</a:t>
            </a:r>
            <a:r>
              <a:rPr lang="en-US" dirty="0"/>
              <a:t>; and the workbook “Step-By-Step: A Guide to Achieving Diversity and Inclusion in the Workplace” by the Diversity and Inclusion Initiative for Third Sector New England.</a:t>
            </a:r>
          </a:p>
          <a:p>
            <a:endParaRPr lang="en-US" dirty="0"/>
          </a:p>
          <a:p>
            <a:r>
              <a:rPr lang="en-US" dirty="0"/>
              <a:t>No diversity and inclusion plan can start without a complete and honest assessment of where the organization stands today.  It is important to look at the demographics of membership, staff and board, and to use that information to identify the strengths and challenges for the organization for diversity and inclusion.  Part of this assessment should also be looking at organizational culture, in order to identify the drivers of change and the barriers to change.</a:t>
            </a:r>
          </a:p>
          <a:p>
            <a:endParaRPr lang="en-US" dirty="0"/>
          </a:p>
          <a:p>
            <a:r>
              <a:rPr lang="en-US" dirty="0"/>
              <a:t>The first groups that should commit to any diversity and inclusion plan are the leaders in the organization.  For Thousand Waves, that would be the executive director, the board of directors, and the council of senior leaders – a committee of training members that assists the executive director with operational decision-making and planning.</a:t>
            </a:r>
          </a:p>
          <a:p>
            <a:endParaRPr lang="en-US" dirty="0"/>
          </a:p>
          <a:p>
            <a:r>
              <a:rPr lang="en-US" dirty="0"/>
              <a:t>The most important piece in this phase is using the assessment information to identify equitable outcomes.  A diversity and inclusion plan needs to be specific to this individual organization and the communities that organization serves – so naming those goals in ways that are unique to Thousand Waves will be important to the success of this plan.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dirty="0"/>
          </a:p>
        </p:txBody>
      </p:sp>
    </p:spTree>
    <p:extLst>
      <p:ext uri="{BB962C8B-B14F-4D97-AF65-F5344CB8AC3E}">
        <p14:creationId xmlns:p14="http://schemas.microsoft.com/office/powerpoint/2010/main" val="59745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leadership has done this preparatory work, it should be shared in an open and transparent way with everyone that makes up the Thousand Waves community.  This sharing process could (and really should) inspire leadership to revisit some of those initial definitions and goals to make sure that they reflect the ideals of their stakeholder groups.</a:t>
            </a:r>
          </a:p>
          <a:p>
            <a:endParaRPr lang="en-US" dirty="0"/>
          </a:p>
          <a:p>
            <a:r>
              <a:rPr lang="en-US" dirty="0"/>
              <a:t>I have laid out some steps here for establishing that transparency.  One important step that I feel is often missed is being honest about both the benefits that come with making your organization more diverse and inclusive, as well as the costs (which could be financial, logistical, or emotional).  You can create buy-in for planned changes within your community even with costs – but if people only find out about the costs later, their feelings about the whole process will be tainted.</a:t>
            </a:r>
          </a:p>
          <a:p>
            <a:endParaRPr lang="en-US" dirty="0"/>
          </a:p>
          <a:p>
            <a:r>
              <a:rPr lang="en-US" dirty="0"/>
              <a:t>Leading with conversations and full transparency is a complicated process, but will pay off in the end by helping to make lasting changes in the organization.</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dirty="0"/>
          </a:p>
        </p:txBody>
      </p:sp>
    </p:spTree>
    <p:extLst>
      <p:ext uri="{BB962C8B-B14F-4D97-AF65-F5344CB8AC3E}">
        <p14:creationId xmlns:p14="http://schemas.microsoft.com/office/powerpoint/2010/main" val="5974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and implementation steps partly inspired by Steep Theatre’s Anti-Racist Action Plan.  </a:t>
            </a:r>
          </a:p>
          <a:p>
            <a:endParaRPr lang="en-US" dirty="0"/>
          </a:p>
          <a:p>
            <a:r>
              <a:rPr lang="en-US" dirty="0"/>
              <a:t>The final phase for this plan, Implementation, will involve designing specific interventions as well as evaluating the success of those actions.</a:t>
            </a:r>
          </a:p>
          <a:p>
            <a:endParaRPr lang="en-US" dirty="0"/>
          </a:p>
          <a:p>
            <a:r>
              <a:rPr lang="en-US" dirty="0"/>
              <a:t>I do recommend in this step hiring external consultants to design and guide the implementation of the action steps decided upon.  You will need internal consultants as well – leaders from the different stakeholder groups – that can bring the perspective of understanding the lived culture of the organization.</a:t>
            </a:r>
          </a:p>
          <a:p>
            <a:endParaRPr lang="en-US" dirty="0"/>
          </a:p>
          <a:p>
            <a:r>
              <a:rPr lang="en-US" dirty="0"/>
              <a:t>The most important thing about designing any interventions or actions is that they be concrete steps that can be evaluated for success.  The organization should continue the transparency initiatives outlined in Phase 1, so that all stakeholders can see those steps and when they are scheduled for completion.</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dirty="0"/>
          </a:p>
        </p:txBody>
      </p:sp>
    </p:spTree>
    <p:extLst>
      <p:ext uri="{BB962C8B-B14F-4D97-AF65-F5344CB8AC3E}">
        <p14:creationId xmlns:p14="http://schemas.microsoft.com/office/powerpoint/2010/main" val="27297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9184-AD19-2E96-BFF5-2B3473CC34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492045-0DE4-52BA-1B04-20C22422C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E46004-EF7C-FAB8-9A60-D8676A482DA0}"/>
              </a:ext>
            </a:extLst>
          </p:cNvPr>
          <p:cNvSpPr>
            <a:spLocks noGrp="1"/>
          </p:cNvSpPr>
          <p:nvPr>
            <p:ph type="dt" sz="half" idx="10"/>
          </p:nvPr>
        </p:nvSpPr>
        <p:spPr/>
        <p:txBody>
          <a:bodyPr/>
          <a:lstStyle/>
          <a:p>
            <a:fld id="{28D01371-0378-2840-A0D8-2724224D6E0C}" type="datetimeFigureOut">
              <a:rPr lang="en-US" smtClean="0"/>
              <a:t>4/29/26</a:t>
            </a:fld>
            <a:endParaRPr lang="en-US"/>
          </a:p>
        </p:txBody>
      </p:sp>
      <p:sp>
        <p:nvSpPr>
          <p:cNvPr id="5" name="Footer Placeholder 4">
            <a:extLst>
              <a:ext uri="{FF2B5EF4-FFF2-40B4-BE49-F238E27FC236}">
                <a16:creationId xmlns:a16="http://schemas.microsoft.com/office/drawing/2014/main" id="{014DBCB4-54AE-BA40-5735-20D8105C7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9100F-8257-B00B-8854-EA238589EC99}"/>
              </a:ext>
            </a:extLst>
          </p:cNvPr>
          <p:cNvSpPr>
            <a:spLocks noGrp="1"/>
          </p:cNvSpPr>
          <p:nvPr>
            <p:ph type="sldNum" sz="quarter" idx="12"/>
          </p:nvPr>
        </p:nvSpPr>
        <p:spPr/>
        <p:txBody>
          <a:bodyPr/>
          <a:lstStyle/>
          <a:p>
            <a:fld id="{5AC52589-88A7-D54D-B288-688FDFB0EFAA}" type="slidenum">
              <a:rPr lang="en-US" smtClean="0"/>
              <a:t>‹#›</a:t>
            </a:fld>
            <a:endParaRPr lang="en-US"/>
          </a:p>
        </p:txBody>
      </p:sp>
      <p:sp>
        <p:nvSpPr>
          <p:cNvPr id="7" name="Rectangle 6">
            <a:extLst>
              <a:ext uri="{FF2B5EF4-FFF2-40B4-BE49-F238E27FC236}">
                <a16:creationId xmlns:a16="http://schemas.microsoft.com/office/drawing/2014/main" id="{5A5C3AF9-E819-09E7-A0A0-60393545DC95}"/>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D8296A7-9C50-93A5-04C2-B314F88FD4AA}"/>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E89306B-6270-277E-B118-01FBD1CB6F16}"/>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EA3D267E-62AD-AA7B-12A2-A1AB77B26FD0}"/>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2981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5D63-FC0E-E23C-1F0F-E69A82DF7D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68CC90-E2CA-7A05-4FDE-AF48DFF5AC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74E85-45DC-9934-016F-DCEE7F48DCF2}"/>
              </a:ext>
            </a:extLst>
          </p:cNvPr>
          <p:cNvSpPr>
            <a:spLocks noGrp="1"/>
          </p:cNvSpPr>
          <p:nvPr>
            <p:ph type="dt" sz="half" idx="10"/>
          </p:nvPr>
        </p:nvSpPr>
        <p:spPr/>
        <p:txBody>
          <a:bodyPr/>
          <a:lstStyle/>
          <a:p>
            <a:fld id="{28D01371-0378-2840-A0D8-2724224D6E0C}" type="datetimeFigureOut">
              <a:rPr lang="en-US" smtClean="0"/>
              <a:t>4/29/26</a:t>
            </a:fld>
            <a:endParaRPr lang="en-US"/>
          </a:p>
        </p:txBody>
      </p:sp>
      <p:sp>
        <p:nvSpPr>
          <p:cNvPr id="5" name="Footer Placeholder 4">
            <a:extLst>
              <a:ext uri="{FF2B5EF4-FFF2-40B4-BE49-F238E27FC236}">
                <a16:creationId xmlns:a16="http://schemas.microsoft.com/office/drawing/2014/main" id="{C5A3AC80-002E-902A-DC51-C18CFAD4AFB9}"/>
              </a:ext>
            </a:extLst>
          </p:cNvPr>
          <p:cNvSpPr>
            <a:spLocks noGrp="1"/>
          </p:cNvSpPr>
          <p:nvPr>
            <p:ph type="ftr" sz="quarter" idx="11"/>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EF472008-E9F2-968C-B87C-9F6B201C66C0}"/>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70686032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CB0AA7-443D-09DD-95AC-3B2DB24532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E8DF7E-606D-1C8E-9600-DE4E749F64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08A11B-8DA0-2E91-E3AC-1B79DF7BBC17}"/>
              </a:ext>
            </a:extLst>
          </p:cNvPr>
          <p:cNvSpPr>
            <a:spLocks noGrp="1"/>
          </p:cNvSpPr>
          <p:nvPr>
            <p:ph type="dt" sz="half" idx="10"/>
          </p:nvPr>
        </p:nvSpPr>
        <p:spPr/>
        <p:txBody>
          <a:bodyPr/>
          <a:lstStyle/>
          <a:p>
            <a:fld id="{28D01371-0378-2840-A0D8-2724224D6E0C}" type="datetimeFigureOut">
              <a:rPr lang="en-US" smtClean="0"/>
              <a:t>4/29/26</a:t>
            </a:fld>
            <a:endParaRPr lang="en-US"/>
          </a:p>
        </p:txBody>
      </p:sp>
      <p:sp>
        <p:nvSpPr>
          <p:cNvPr id="5" name="Footer Placeholder 4">
            <a:extLst>
              <a:ext uri="{FF2B5EF4-FFF2-40B4-BE49-F238E27FC236}">
                <a16:creationId xmlns:a16="http://schemas.microsoft.com/office/drawing/2014/main" id="{162137E6-4133-DF3B-C23B-BC50C6D3EF4A}"/>
              </a:ext>
            </a:extLst>
          </p:cNvPr>
          <p:cNvSpPr>
            <a:spLocks noGrp="1"/>
          </p:cNvSpPr>
          <p:nvPr>
            <p:ph type="ftr" sz="quarter" idx="11"/>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7616A32B-DC23-A6DD-059D-E738D24EE070}"/>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747178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451902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693970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500566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749933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62553"/>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69901"/>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63078"/>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67078"/>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005035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104052"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102595"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10892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7552944" y="5359400"/>
            <a:ext cx="4207056"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30524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3 content">
    <p:spTree>
      <p:nvGrpSpPr>
        <p:cNvPr id="1" name=""/>
        <p:cNvGrpSpPr/>
        <p:nvPr/>
      </p:nvGrpSpPr>
      <p:grpSpPr>
        <a:xfrm>
          <a:off x="0" y="0"/>
          <a:ext cx="0" cy="0"/>
          <a:chOff x="0" y="0"/>
          <a:chExt cx="0" cy="0"/>
        </a:xfrm>
      </p:grpSpPr>
      <p:sp>
        <p:nvSpPr>
          <p:cNvPr id="13" name="Content Placeholder 10">
            <a:extLst>
              <a:ext uri="{FF2B5EF4-FFF2-40B4-BE49-F238E27FC236}">
                <a16:creationId xmlns:a16="http://schemas.microsoft.com/office/drawing/2014/main" id="{454B80C6-ACBE-4877-BC36-02B9C42A2DA0}"/>
              </a:ext>
            </a:extLst>
          </p:cNvPr>
          <p:cNvSpPr>
            <a:spLocks noGrp="1"/>
          </p:cNvSpPr>
          <p:nvPr>
            <p:ph sz="quarter" idx="36"/>
          </p:nvPr>
        </p:nvSpPr>
        <p:spPr>
          <a:xfrm>
            <a:off x="8485569" y="1590675"/>
            <a:ext cx="3246121" cy="436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0">
            <a:extLst>
              <a:ext uri="{FF2B5EF4-FFF2-40B4-BE49-F238E27FC236}">
                <a16:creationId xmlns:a16="http://schemas.microsoft.com/office/drawing/2014/main" id="{2D5A5AA1-9589-4EC6-B469-1EE7724E7DD3}"/>
              </a:ext>
            </a:extLst>
          </p:cNvPr>
          <p:cNvSpPr>
            <a:spLocks noGrp="1"/>
          </p:cNvSpPr>
          <p:nvPr>
            <p:ph sz="quarter" idx="35"/>
          </p:nvPr>
        </p:nvSpPr>
        <p:spPr>
          <a:xfrm>
            <a:off x="4508564" y="1590675"/>
            <a:ext cx="3246121" cy="42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A9557FF2-93A3-48A1-AB68-35D6813B3A91}"/>
              </a:ext>
            </a:extLst>
          </p:cNvPr>
          <p:cNvSpPr>
            <a:spLocks noGrp="1"/>
          </p:cNvSpPr>
          <p:nvPr>
            <p:ph sz="quarter" idx="34"/>
          </p:nvPr>
        </p:nvSpPr>
        <p:spPr>
          <a:xfrm>
            <a:off x="502920" y="1590675"/>
            <a:ext cx="3246121" cy="436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4118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D742A-8AA3-428D-EEBE-70B10CD63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D71DD1-0FF1-716E-5E68-02620DAF9A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7131F-75BE-0699-2419-681C1BBF1929}"/>
              </a:ext>
            </a:extLst>
          </p:cNvPr>
          <p:cNvSpPr>
            <a:spLocks noGrp="1"/>
          </p:cNvSpPr>
          <p:nvPr>
            <p:ph type="dt" sz="half" idx="10"/>
          </p:nvPr>
        </p:nvSpPr>
        <p:spPr/>
        <p:txBody>
          <a:bodyPr/>
          <a:lstStyle/>
          <a:p>
            <a:fld id="{28D01371-0378-2840-A0D8-2724224D6E0C}" type="datetimeFigureOut">
              <a:rPr lang="en-US" smtClean="0"/>
              <a:t>4/29/26</a:t>
            </a:fld>
            <a:endParaRPr lang="en-US"/>
          </a:p>
        </p:txBody>
      </p:sp>
      <p:sp>
        <p:nvSpPr>
          <p:cNvPr id="5" name="Footer Placeholder 4">
            <a:extLst>
              <a:ext uri="{FF2B5EF4-FFF2-40B4-BE49-F238E27FC236}">
                <a16:creationId xmlns:a16="http://schemas.microsoft.com/office/drawing/2014/main" id="{BFF6E3B1-E503-3A67-8AD9-CEA8C996EC8C}"/>
              </a:ext>
            </a:extLst>
          </p:cNvPr>
          <p:cNvSpPr>
            <a:spLocks noGrp="1"/>
          </p:cNvSpPr>
          <p:nvPr>
            <p:ph type="ftr" sz="quarter" idx="11"/>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8566D377-4FDC-7F81-5F3F-B496BCAB3643}"/>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75444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Content Placeholder 6">
            <a:extLst>
              <a:ext uri="{FF2B5EF4-FFF2-40B4-BE49-F238E27FC236}">
                <a16:creationId xmlns:a16="http://schemas.microsoft.com/office/drawing/2014/main" id="{0D32884E-EBB5-47FA-9B0A-E32B264BC5A1}"/>
              </a:ext>
            </a:extLst>
          </p:cNvPr>
          <p:cNvSpPr>
            <a:spLocks noGrp="1"/>
          </p:cNvSpPr>
          <p:nvPr>
            <p:ph sz="quarter" idx="34"/>
          </p:nvPr>
        </p:nvSpPr>
        <p:spPr>
          <a:xfrm>
            <a:off x="512064" y="1655063"/>
            <a:ext cx="11248136" cy="4123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0DBE-9CB3-6AE6-7EC1-92866C561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BC32DB-1528-B647-2FDA-F843F5C843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2DB211-2729-9CD5-820F-004530E18C78}"/>
              </a:ext>
            </a:extLst>
          </p:cNvPr>
          <p:cNvSpPr>
            <a:spLocks noGrp="1"/>
          </p:cNvSpPr>
          <p:nvPr>
            <p:ph type="dt" sz="half" idx="10"/>
          </p:nvPr>
        </p:nvSpPr>
        <p:spPr/>
        <p:txBody>
          <a:bodyPr/>
          <a:lstStyle/>
          <a:p>
            <a:fld id="{28D01371-0378-2840-A0D8-2724224D6E0C}" type="datetimeFigureOut">
              <a:rPr lang="en-US" smtClean="0"/>
              <a:t>4/29/26</a:t>
            </a:fld>
            <a:endParaRPr lang="en-US"/>
          </a:p>
        </p:txBody>
      </p:sp>
      <p:sp>
        <p:nvSpPr>
          <p:cNvPr id="5" name="Footer Placeholder 4">
            <a:extLst>
              <a:ext uri="{FF2B5EF4-FFF2-40B4-BE49-F238E27FC236}">
                <a16:creationId xmlns:a16="http://schemas.microsoft.com/office/drawing/2014/main" id="{FCD5F26C-7CC5-6C0E-07D0-C4452520A583}"/>
              </a:ext>
            </a:extLst>
          </p:cNvPr>
          <p:cNvSpPr>
            <a:spLocks noGrp="1"/>
          </p:cNvSpPr>
          <p:nvPr>
            <p:ph type="ftr" sz="quarter" idx="11"/>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382DAFDC-0719-D679-27C8-FB7E74DED2DB}"/>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7" name="Rectangle 6">
            <a:extLst>
              <a:ext uri="{FF2B5EF4-FFF2-40B4-BE49-F238E27FC236}">
                <a16:creationId xmlns:a16="http://schemas.microsoft.com/office/drawing/2014/main" id="{6AB2EA57-6329-A782-1A03-FB131B047106}"/>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8" name="Rectangle 7">
            <a:extLst>
              <a:ext uri="{FF2B5EF4-FFF2-40B4-BE49-F238E27FC236}">
                <a16:creationId xmlns:a16="http://schemas.microsoft.com/office/drawing/2014/main" id="{C63534F8-2C1A-F18C-4AD8-BF96011DE6F6}"/>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E35ECB22-9006-82B7-FC2F-A966BFFEC981}"/>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64BA9BCC-375C-0FF6-AD49-28617B25A6C5}"/>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1668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2040633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graphicFrame>
        <p:nvGraphicFramePr>
          <p:cNvPr id="8" name="Chart 7" title="Gross Revenue Placeholder Chart">
            <a:extLst>
              <a:ext uri="{FF2B5EF4-FFF2-40B4-BE49-F238E27FC236}">
                <a16:creationId xmlns:a16="http://schemas.microsoft.com/office/drawing/2014/main" id="{0F60C5FF-F2F2-4EA7-ADED-E162A5B82B4C}"/>
              </a:ext>
            </a:extLst>
          </p:cNvPr>
          <p:cNvGraphicFramePr/>
          <p:nvPr userDrawn="1">
            <p:extLst>
              <p:ext uri="{D42A27DB-BD31-4B8C-83A1-F6EECF244321}">
                <p14:modId xmlns:p14="http://schemas.microsoft.com/office/powerpoint/2010/main" val="537021869"/>
              </p:ext>
            </p:extLst>
          </p:nvPr>
        </p:nvGraphicFramePr>
        <p:xfrm>
          <a:off x="431800" y="1512000"/>
          <a:ext cx="3389313" cy="4444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title="Gross Revenue Placeholder Chart">
            <a:extLst>
              <a:ext uri="{FF2B5EF4-FFF2-40B4-BE49-F238E27FC236}">
                <a16:creationId xmlns:a16="http://schemas.microsoft.com/office/drawing/2014/main" id="{D5AA46A9-40E0-4FA5-BFED-6D14ED62EFFB}"/>
              </a:ext>
            </a:extLst>
          </p:cNvPr>
          <p:cNvGraphicFramePr/>
          <p:nvPr userDrawn="1">
            <p:extLst>
              <p:ext uri="{D42A27DB-BD31-4B8C-83A1-F6EECF244321}">
                <p14:modId xmlns:p14="http://schemas.microsoft.com/office/powerpoint/2010/main" val="2314973354"/>
              </p:ext>
            </p:extLst>
          </p:nvPr>
        </p:nvGraphicFramePr>
        <p:xfrm>
          <a:off x="4406900" y="1512000"/>
          <a:ext cx="3389313" cy="4444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title="Gross Revenue Placeholder Chart">
            <a:extLst>
              <a:ext uri="{FF2B5EF4-FFF2-40B4-BE49-F238E27FC236}">
                <a16:creationId xmlns:a16="http://schemas.microsoft.com/office/drawing/2014/main" id="{F7175363-BD78-41A0-92CF-0F9E5A14568A}"/>
              </a:ext>
            </a:extLst>
          </p:cNvPr>
          <p:cNvGraphicFramePr/>
          <p:nvPr userDrawn="1">
            <p:extLst>
              <p:ext uri="{D42A27DB-BD31-4B8C-83A1-F6EECF244321}">
                <p14:modId xmlns:p14="http://schemas.microsoft.com/office/powerpoint/2010/main" val="351553000"/>
              </p:ext>
            </p:extLst>
          </p:nvPr>
        </p:nvGraphicFramePr>
        <p:xfrm>
          <a:off x="8382000" y="1512000"/>
          <a:ext cx="3389313" cy="4444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8265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5A8D-B50F-99D0-5B55-0789F765A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031E8-983E-110A-C186-68C9B57F7A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CDD816-ACA4-93F2-6692-43D265B740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0567FE-B9F6-91D6-B71D-FF95C4979B67}"/>
              </a:ext>
            </a:extLst>
          </p:cNvPr>
          <p:cNvSpPr>
            <a:spLocks noGrp="1"/>
          </p:cNvSpPr>
          <p:nvPr>
            <p:ph type="dt" sz="half" idx="10"/>
          </p:nvPr>
        </p:nvSpPr>
        <p:spPr/>
        <p:txBody>
          <a:bodyPr/>
          <a:lstStyle/>
          <a:p>
            <a:fld id="{28D01371-0378-2840-A0D8-2724224D6E0C}" type="datetimeFigureOut">
              <a:rPr lang="en-US" smtClean="0"/>
              <a:t>4/29/26</a:t>
            </a:fld>
            <a:endParaRPr lang="en-US"/>
          </a:p>
        </p:txBody>
      </p:sp>
      <p:sp>
        <p:nvSpPr>
          <p:cNvPr id="6" name="Footer Placeholder 5">
            <a:extLst>
              <a:ext uri="{FF2B5EF4-FFF2-40B4-BE49-F238E27FC236}">
                <a16:creationId xmlns:a16="http://schemas.microsoft.com/office/drawing/2014/main" id="{13018D1C-D9F9-A56E-DFCE-4D6C8AA8205C}"/>
              </a:ext>
            </a:extLst>
          </p:cNvPr>
          <p:cNvSpPr>
            <a:spLocks noGrp="1"/>
          </p:cNvSpPr>
          <p:nvPr>
            <p:ph type="ftr" sz="quarter" idx="11"/>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16709410-0C37-AF23-2BC8-3E3C197B85A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53684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9A53-E4A7-9885-EBCB-E236110E98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14197-5FE6-65F6-D442-3D8B858C5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E437B2-5649-B587-D5D5-D5A79A7637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F4308F-AFB7-2836-81E7-D9D6C1606C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FC5CF-98D7-578B-F408-2F4AE1E11B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21A467-0877-414C-C597-A335D51933B9}"/>
              </a:ext>
            </a:extLst>
          </p:cNvPr>
          <p:cNvSpPr>
            <a:spLocks noGrp="1"/>
          </p:cNvSpPr>
          <p:nvPr>
            <p:ph type="dt" sz="half" idx="10"/>
          </p:nvPr>
        </p:nvSpPr>
        <p:spPr/>
        <p:txBody>
          <a:bodyPr/>
          <a:lstStyle/>
          <a:p>
            <a:fld id="{28D01371-0378-2840-A0D8-2724224D6E0C}" type="datetimeFigureOut">
              <a:rPr lang="en-US" smtClean="0"/>
              <a:t>4/29/26</a:t>
            </a:fld>
            <a:endParaRPr lang="en-US"/>
          </a:p>
        </p:txBody>
      </p:sp>
      <p:sp>
        <p:nvSpPr>
          <p:cNvPr id="8" name="Footer Placeholder 7">
            <a:extLst>
              <a:ext uri="{FF2B5EF4-FFF2-40B4-BE49-F238E27FC236}">
                <a16:creationId xmlns:a16="http://schemas.microsoft.com/office/drawing/2014/main" id="{ACF5862B-FBA7-CB62-17AC-E5AD97898065}"/>
              </a:ext>
            </a:extLst>
          </p:cNvPr>
          <p:cNvSpPr>
            <a:spLocks noGrp="1"/>
          </p:cNvSpPr>
          <p:nvPr>
            <p:ph type="ftr" sz="quarter" idx="11"/>
          </p:nvPr>
        </p:nvSpPr>
        <p:spPr/>
        <p:txBody>
          <a:bodyPr/>
          <a:lstStyle/>
          <a:p>
            <a:r>
              <a:rPr lang="en-US" noProof="0"/>
              <a:t>Add a footer</a:t>
            </a:r>
            <a:endParaRPr lang="en-US" noProof="0" dirty="0"/>
          </a:p>
        </p:txBody>
      </p:sp>
      <p:sp>
        <p:nvSpPr>
          <p:cNvPr id="9" name="Slide Number Placeholder 8">
            <a:extLst>
              <a:ext uri="{FF2B5EF4-FFF2-40B4-BE49-F238E27FC236}">
                <a16:creationId xmlns:a16="http://schemas.microsoft.com/office/drawing/2014/main" id="{9D055028-C872-1FB1-2CD3-A9D7D941C7C5}"/>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60A48B31-9ED2-3C59-D006-E3E11528CDF5}"/>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10F4AE28-A74C-0F18-D6E6-E286E603C24F}"/>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80072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C700-2207-2417-E957-F1C6C20AB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BBDB9B-C777-E778-DA73-2295A13EDFC7}"/>
              </a:ext>
            </a:extLst>
          </p:cNvPr>
          <p:cNvSpPr>
            <a:spLocks noGrp="1"/>
          </p:cNvSpPr>
          <p:nvPr>
            <p:ph type="dt" sz="half" idx="10"/>
          </p:nvPr>
        </p:nvSpPr>
        <p:spPr/>
        <p:txBody>
          <a:bodyPr/>
          <a:lstStyle/>
          <a:p>
            <a:fld id="{28D01371-0378-2840-A0D8-2724224D6E0C}" type="datetimeFigureOut">
              <a:rPr lang="en-US" smtClean="0"/>
              <a:t>4/29/26</a:t>
            </a:fld>
            <a:endParaRPr lang="en-US"/>
          </a:p>
        </p:txBody>
      </p:sp>
      <p:sp>
        <p:nvSpPr>
          <p:cNvPr id="4" name="Footer Placeholder 3">
            <a:extLst>
              <a:ext uri="{FF2B5EF4-FFF2-40B4-BE49-F238E27FC236}">
                <a16:creationId xmlns:a16="http://schemas.microsoft.com/office/drawing/2014/main" id="{8147A762-1262-865C-42EC-18EADC04DAC6}"/>
              </a:ext>
            </a:extLst>
          </p:cNvPr>
          <p:cNvSpPr>
            <a:spLocks noGrp="1"/>
          </p:cNvSpPr>
          <p:nvPr>
            <p:ph type="ftr" sz="quarter" idx="11"/>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8D9DBEF1-6063-0000-0F30-3A669BED2CAA}"/>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11238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7826E0-FA98-E8D4-9E04-320A283C196F}"/>
              </a:ext>
            </a:extLst>
          </p:cNvPr>
          <p:cNvSpPr>
            <a:spLocks noGrp="1"/>
          </p:cNvSpPr>
          <p:nvPr>
            <p:ph type="dt" sz="half" idx="10"/>
          </p:nvPr>
        </p:nvSpPr>
        <p:spPr/>
        <p:txBody>
          <a:bodyPr/>
          <a:lstStyle/>
          <a:p>
            <a:fld id="{28D01371-0378-2840-A0D8-2724224D6E0C}" type="datetimeFigureOut">
              <a:rPr lang="en-US" smtClean="0"/>
              <a:t>4/29/26</a:t>
            </a:fld>
            <a:endParaRPr lang="en-US"/>
          </a:p>
        </p:txBody>
      </p:sp>
      <p:sp>
        <p:nvSpPr>
          <p:cNvPr id="3" name="Footer Placeholder 2">
            <a:extLst>
              <a:ext uri="{FF2B5EF4-FFF2-40B4-BE49-F238E27FC236}">
                <a16:creationId xmlns:a16="http://schemas.microsoft.com/office/drawing/2014/main" id="{41C261B4-DFA5-9161-C2B0-9B7BB3442E60}"/>
              </a:ext>
            </a:extLst>
          </p:cNvPr>
          <p:cNvSpPr>
            <a:spLocks noGrp="1"/>
          </p:cNvSpPr>
          <p:nvPr>
            <p:ph type="ftr" sz="quarter" idx="11"/>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42DFEEBF-9B0E-0A70-EEB9-C7A56F276EF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75657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85C3-CA7E-5246-CB86-2EFCAFAD26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3A2F4-F63A-1668-6C01-EBA4133FDB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02FE2F-C3E5-713A-1975-8C221AD34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604AB0-3613-7A0A-DF7F-D7492158237C}"/>
              </a:ext>
            </a:extLst>
          </p:cNvPr>
          <p:cNvSpPr>
            <a:spLocks noGrp="1"/>
          </p:cNvSpPr>
          <p:nvPr>
            <p:ph type="dt" sz="half" idx="10"/>
          </p:nvPr>
        </p:nvSpPr>
        <p:spPr/>
        <p:txBody>
          <a:bodyPr/>
          <a:lstStyle/>
          <a:p>
            <a:fld id="{28D01371-0378-2840-A0D8-2724224D6E0C}" type="datetimeFigureOut">
              <a:rPr lang="en-US" smtClean="0"/>
              <a:t>4/29/26</a:t>
            </a:fld>
            <a:endParaRPr lang="en-US"/>
          </a:p>
        </p:txBody>
      </p:sp>
      <p:sp>
        <p:nvSpPr>
          <p:cNvPr id="6" name="Footer Placeholder 5">
            <a:extLst>
              <a:ext uri="{FF2B5EF4-FFF2-40B4-BE49-F238E27FC236}">
                <a16:creationId xmlns:a16="http://schemas.microsoft.com/office/drawing/2014/main" id="{CF5943BF-5961-6791-5A43-F53E97E8A710}"/>
              </a:ext>
            </a:extLst>
          </p:cNvPr>
          <p:cNvSpPr>
            <a:spLocks noGrp="1"/>
          </p:cNvSpPr>
          <p:nvPr>
            <p:ph type="ftr" sz="quarter" idx="11"/>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52E223E2-B6DC-F76D-4001-50633A7E9C75}"/>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Rectangle 7" descr="Accent block left">
            <a:extLst>
              <a:ext uri="{FF2B5EF4-FFF2-40B4-BE49-F238E27FC236}">
                <a16:creationId xmlns:a16="http://schemas.microsoft.com/office/drawing/2014/main" id="{1F0E1C46-86F6-3A5B-51D7-7D8B78542C83}"/>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80137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B4CE-8212-9691-FD8F-FE675A261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20AACC-EBCF-629A-284B-57757757FE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4B2F54-012C-1F7F-CF79-B7E7CAA36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244560-E44A-1093-AE4F-D9A3B77C5DCB}"/>
              </a:ext>
            </a:extLst>
          </p:cNvPr>
          <p:cNvSpPr>
            <a:spLocks noGrp="1"/>
          </p:cNvSpPr>
          <p:nvPr>
            <p:ph type="dt" sz="half" idx="10"/>
          </p:nvPr>
        </p:nvSpPr>
        <p:spPr/>
        <p:txBody>
          <a:bodyPr/>
          <a:lstStyle/>
          <a:p>
            <a:fld id="{28D01371-0378-2840-A0D8-2724224D6E0C}" type="datetimeFigureOut">
              <a:rPr lang="en-US" smtClean="0"/>
              <a:t>4/29/26</a:t>
            </a:fld>
            <a:endParaRPr lang="en-US"/>
          </a:p>
        </p:txBody>
      </p:sp>
      <p:sp>
        <p:nvSpPr>
          <p:cNvPr id="6" name="Footer Placeholder 5">
            <a:extLst>
              <a:ext uri="{FF2B5EF4-FFF2-40B4-BE49-F238E27FC236}">
                <a16:creationId xmlns:a16="http://schemas.microsoft.com/office/drawing/2014/main" id="{02AE1C42-CAA1-543D-4EEF-1C4CF2A2A8D6}"/>
              </a:ext>
            </a:extLst>
          </p:cNvPr>
          <p:cNvSpPr>
            <a:spLocks noGrp="1"/>
          </p:cNvSpPr>
          <p:nvPr>
            <p:ph type="ftr" sz="quarter" idx="11"/>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31CC8D46-8D98-DED0-96B6-25641287679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Rectangle 7" descr="Accent block left">
            <a:extLst>
              <a:ext uri="{FF2B5EF4-FFF2-40B4-BE49-F238E27FC236}">
                <a16:creationId xmlns:a16="http://schemas.microsoft.com/office/drawing/2014/main" id="{DA1427D7-6DE2-1D73-2AE3-A0D2610E18A6}"/>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40544317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E56FC7-9CFA-F40E-9D9B-A7CD71A66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CF178C-64A8-9C96-E70E-C723814BD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F9C4A-ECD9-5C50-E1BE-C1EC8D708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01371-0378-2840-A0D8-2724224D6E0C}" type="datetimeFigureOut">
              <a:rPr lang="en-US" smtClean="0"/>
              <a:t>4/29/26</a:t>
            </a:fld>
            <a:endParaRPr lang="en-US"/>
          </a:p>
        </p:txBody>
      </p:sp>
      <p:sp>
        <p:nvSpPr>
          <p:cNvPr id="5" name="Footer Placeholder 4">
            <a:extLst>
              <a:ext uri="{FF2B5EF4-FFF2-40B4-BE49-F238E27FC236}">
                <a16:creationId xmlns:a16="http://schemas.microsoft.com/office/drawing/2014/main" id="{1F3DECAA-D759-D4C1-10FC-FDD3EFF4A7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46599A06-6BA6-8A51-8169-B0F91BDD3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51A1E-902D-48AF-9020-955120F399B6}" type="slidenum">
              <a:rPr lang="en-US" noProof="0" smtClean="0"/>
              <a:pPr/>
              <a:t>‹#›</a:t>
            </a:fld>
            <a:endParaRPr lang="en-US" noProof="0" dirty="0"/>
          </a:p>
        </p:txBody>
      </p:sp>
      <p:sp>
        <p:nvSpPr>
          <p:cNvPr id="7" name="Rectangle 6">
            <a:extLst>
              <a:ext uri="{FF2B5EF4-FFF2-40B4-BE49-F238E27FC236}">
                <a16:creationId xmlns:a16="http://schemas.microsoft.com/office/drawing/2014/main" id="{D1ED4C62-7819-8B6B-865C-902E03428938}"/>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EF9FBE69-511B-AF9D-1F36-0680EB6F5B22}"/>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30">
            <a:extLst>
              <a:ext uri="{FF2B5EF4-FFF2-40B4-BE49-F238E27FC236}">
                <a16:creationId xmlns:a16="http://schemas.microsoft.com/office/drawing/2014/main" id="{A97C2B42-920D-4A78-8647-F7CAACA9132B}"/>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EA3F6700-803A-519F-68B6-1F46FF78E7A9}"/>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544D69A4-CFA9-621B-7290-266656CDC363}"/>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2" name="Straight Connector 11">
            <a:extLst>
              <a:ext uri="{FF2B5EF4-FFF2-40B4-BE49-F238E27FC236}">
                <a16:creationId xmlns:a16="http://schemas.microsoft.com/office/drawing/2014/main" id="{5B476024-63E5-3905-BF5B-E97C3E8B2831}"/>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93461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677" r:id="rId19"/>
    <p:sldLayoutId id="2147483654" r:id="rId20"/>
    <p:sldLayoutId id="2147483664" r:id="rId21"/>
    <p:sldLayoutId id="2147483650" r:id="rId22"/>
    <p:sldLayoutId id="2147483652" r:id="rId23"/>
    <p:sldLayoutId id="2147483656" r:id="rId24"/>
    <p:sldLayoutId id="2147483657" r:id="rId25"/>
    <p:sldLayoutId id="2147483667" r:id="rId26"/>
    <p:sldLayoutId id="2147483668" r:id="rId27"/>
    <p:sldLayoutId id="2147483669" r:id="rId28"/>
    <p:sldLayoutId id="2147483670" r:id="rId29"/>
    <p:sldLayoutId id="2147483671" r:id="rId30"/>
    <p:sldLayoutId id="2147483673" r:id="rId31"/>
    <p:sldLayoutId id="2147483674" r:id="rId32"/>
    <p:sldLayoutId id="2147483676" r:id="rId33"/>
    <p:sldLayoutId id="2147483655" r:id="rId34"/>
    <p:sldLayoutId id="2147483675" r:id="rId35"/>
    <p:sldLayoutId id="2147483672" r:id="rId3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thousandwaves.org/about-us/"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3" b="3"/>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60948" y="1270000"/>
            <a:ext cx="12131052" cy="2802349"/>
          </a:xfrm>
        </p:spPr>
        <p:txBody>
          <a:bodyPr/>
          <a:lstStyle/>
          <a:p>
            <a:r>
              <a:rPr lang="en-US" i="1" dirty="0"/>
              <a:t>Diversity and Inclusion Plan for</a:t>
            </a:r>
            <a:r>
              <a:rPr lang="en-US" dirty="0"/>
              <a:t> Thousand Waves Martial Arts &amp; </a:t>
            </a:r>
            <a:br>
              <a:rPr lang="en-US" dirty="0"/>
            </a:br>
            <a:r>
              <a:rPr lang="en-US" dirty="0"/>
              <a:t>Self-Defense Center, NFP</a:t>
            </a:r>
            <a:br>
              <a:rPr lang="en-US" dirty="0"/>
            </a:br>
            <a:endParaRPr lang="en-US"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923711"/>
          </a:xfrm>
        </p:spPr>
        <p:txBody>
          <a:bodyPr/>
          <a:lstStyle/>
          <a:p>
            <a:r>
              <a:rPr lang="en-US" dirty="0"/>
              <a:t>Final Project – ORGD 485: Leveraging Diversity</a:t>
            </a:r>
          </a:p>
          <a:p>
            <a:r>
              <a:rPr lang="en-US" dirty="0"/>
              <a:t>By Emily McConnell</a:t>
            </a:r>
          </a:p>
        </p:txBody>
      </p:sp>
      <p:pic>
        <p:nvPicPr>
          <p:cNvPr id="6" name="Picture 5">
            <a:extLst>
              <a:ext uri="{FF2B5EF4-FFF2-40B4-BE49-F238E27FC236}">
                <a16:creationId xmlns:a16="http://schemas.microsoft.com/office/drawing/2014/main" id="{C803D518-70D8-0E75-0A21-026DBA4D6C9C}"/>
              </a:ext>
            </a:extLst>
          </p:cNvPr>
          <p:cNvPicPr>
            <a:picLocks noChangeAspect="1"/>
          </p:cNvPicPr>
          <p:nvPr/>
        </p:nvPicPr>
        <p:blipFill>
          <a:blip r:embed="rId4"/>
          <a:stretch>
            <a:fillRect/>
          </a:stretch>
        </p:blipFill>
        <p:spPr>
          <a:xfrm>
            <a:off x="10018977" y="4522894"/>
            <a:ext cx="1828800" cy="1828800"/>
          </a:xfrm>
          <a:prstGeom prst="rect">
            <a:avLst/>
          </a:prstGeom>
        </p:spPr>
      </p:pic>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48591D1-4DF6-FC8C-03F7-4D038EDDA68E}"/>
              </a:ext>
            </a:extLst>
          </p:cNvPr>
          <p:cNvGrpSpPr/>
          <p:nvPr/>
        </p:nvGrpSpPr>
        <p:grpSpPr>
          <a:xfrm>
            <a:off x="719501" y="1209666"/>
            <a:ext cx="10792328" cy="4763669"/>
            <a:chOff x="719501" y="1209666"/>
            <a:chExt cx="10792328" cy="4763669"/>
          </a:xfrm>
          <a:effectLst/>
        </p:grpSpPr>
        <p:pic>
          <p:nvPicPr>
            <p:cNvPr id="16" name="Picture 15">
              <a:extLst>
                <a:ext uri="{FF2B5EF4-FFF2-40B4-BE49-F238E27FC236}">
                  <a16:creationId xmlns:a16="http://schemas.microsoft.com/office/drawing/2014/main" id="{EB9F27EA-49DE-A041-131C-F333FF66D176}"/>
                </a:ext>
              </a:extLst>
            </p:cNvPr>
            <p:cNvPicPr>
              <a:picLocks noChangeAspect="1"/>
            </p:cNvPicPr>
            <p:nvPr/>
          </p:nvPicPr>
          <p:blipFill>
            <a:blip r:embed="rId3">
              <a:duotone>
                <a:prstClr val="black"/>
                <a:schemeClr val="accent5">
                  <a:tint val="45000"/>
                  <a:satMod val="400000"/>
                </a:schemeClr>
              </a:duotone>
            </a:blip>
            <a:stretch>
              <a:fillRect/>
            </a:stretch>
          </p:blipFill>
          <p:spPr>
            <a:xfrm>
              <a:off x="4123318" y="1268657"/>
              <a:ext cx="4049035" cy="4704678"/>
            </a:xfrm>
            <a:prstGeom prst="rect">
              <a:avLst/>
            </a:prstGeom>
          </p:spPr>
        </p:pic>
        <p:pic>
          <p:nvPicPr>
            <p:cNvPr id="17" name="Picture 16">
              <a:extLst>
                <a:ext uri="{FF2B5EF4-FFF2-40B4-BE49-F238E27FC236}">
                  <a16:creationId xmlns:a16="http://schemas.microsoft.com/office/drawing/2014/main" id="{BD714509-8DE0-E8A3-ECD1-39C05F7A3392}"/>
                </a:ext>
              </a:extLst>
            </p:cNvPr>
            <p:cNvPicPr>
              <a:picLocks noChangeAspect="1"/>
            </p:cNvPicPr>
            <p:nvPr/>
          </p:nvPicPr>
          <p:blipFill>
            <a:blip r:embed="rId3">
              <a:duotone>
                <a:prstClr val="black"/>
                <a:schemeClr val="accent5">
                  <a:tint val="45000"/>
                  <a:satMod val="400000"/>
                </a:schemeClr>
              </a:duotone>
            </a:blip>
            <a:stretch>
              <a:fillRect/>
            </a:stretch>
          </p:blipFill>
          <p:spPr>
            <a:xfrm>
              <a:off x="719501" y="1268657"/>
              <a:ext cx="4049035" cy="4704678"/>
            </a:xfrm>
            <a:prstGeom prst="rect">
              <a:avLst/>
            </a:prstGeom>
          </p:spPr>
        </p:pic>
        <p:pic>
          <p:nvPicPr>
            <p:cNvPr id="18" name="Picture 17">
              <a:extLst>
                <a:ext uri="{FF2B5EF4-FFF2-40B4-BE49-F238E27FC236}">
                  <a16:creationId xmlns:a16="http://schemas.microsoft.com/office/drawing/2014/main" id="{45494515-4E92-782A-FA61-EFC2B5A65A6A}"/>
                </a:ext>
              </a:extLst>
            </p:cNvPr>
            <p:cNvPicPr>
              <a:picLocks noChangeAspect="1"/>
            </p:cNvPicPr>
            <p:nvPr/>
          </p:nvPicPr>
          <p:blipFill>
            <a:blip r:embed="rId3">
              <a:duotone>
                <a:prstClr val="black"/>
                <a:schemeClr val="accent5">
                  <a:tint val="45000"/>
                  <a:satMod val="400000"/>
                </a:schemeClr>
              </a:duotone>
            </a:blip>
            <a:stretch>
              <a:fillRect/>
            </a:stretch>
          </p:blipFill>
          <p:spPr>
            <a:xfrm>
              <a:off x="7462794" y="1209666"/>
              <a:ext cx="4049035" cy="4704678"/>
            </a:xfrm>
            <a:prstGeom prst="rect">
              <a:avLst/>
            </a:prstGeom>
          </p:spPr>
        </p:pic>
      </p:grpSp>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21417" y="432000"/>
            <a:ext cx="11340000" cy="432000"/>
          </a:xfrm>
        </p:spPr>
        <p:txBody>
          <a:bodyPr>
            <a:normAutofit fontScale="90000"/>
          </a:bodyPr>
          <a:lstStyle/>
          <a:p>
            <a:r>
              <a:rPr lang="en-US" dirty="0"/>
              <a:t>Timeline: </a:t>
            </a:r>
            <a:r>
              <a:rPr lang="en-US" sz="3100" i="1" dirty="0"/>
              <a:t>to be finalized during Phase 1</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763147" y="1736172"/>
            <a:ext cx="4005389" cy="360000"/>
          </a:xfrm>
          <a:solidFill>
            <a:schemeClr val="bg1"/>
          </a:solidFill>
          <a:ln>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2500" lnSpcReduction="20000"/>
          </a:bodyPr>
          <a:lstStyle/>
          <a:p>
            <a:r>
              <a:rPr lang="en-US" dirty="0"/>
              <a:t>Phase 1: Preparation – Month 1</a:t>
            </a:r>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3816165" y="3262221"/>
            <a:ext cx="4356188" cy="358775"/>
          </a:xfrm>
          <a:solidFill>
            <a:schemeClr val="bg1"/>
          </a:solidFill>
          <a:ln>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fontScale="92500" lnSpcReduction="20000"/>
          </a:bodyPr>
          <a:lstStyle/>
          <a:p>
            <a:r>
              <a:rPr lang="en-US" dirty="0">
                <a:solidFill>
                  <a:schemeClr val="tx1">
                    <a:lumMod val="75000"/>
                    <a:lumOff val="25000"/>
                  </a:schemeClr>
                </a:solidFill>
              </a:rPr>
              <a:t>Phase 2: Groundwork – Months 2-3</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a:lstStyle/>
          <a:p>
            <a:fld id="{19B51A1E-902D-48AF-9020-955120F399B6}" type="slidenum">
              <a:rPr lang="en-US" smtClean="0"/>
              <a:pPr/>
              <a:t>10</a:t>
            </a:fld>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147836" y="1209666"/>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6DC24158-93B9-3FF6-E5AB-753085DEFB8E}"/>
              </a:ext>
            </a:extLst>
          </p:cNvPr>
          <p:cNvSpPr txBox="1">
            <a:spLocks/>
          </p:cNvSpPr>
          <p:nvPr/>
        </p:nvSpPr>
        <p:spPr>
          <a:xfrm>
            <a:off x="6992200" y="4919675"/>
            <a:ext cx="4769217" cy="358775"/>
          </a:xfrm>
          <a:prstGeom prst="rect">
            <a:avLst/>
          </a:prstGeom>
          <a:solidFill>
            <a:schemeClr val="bg1"/>
          </a:solidFill>
          <a:ln>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fontScale="92500" lnSpcReduction="20000"/>
          </a:bodyPr>
          <a:lstStyle>
            <a:lvl1pPr indent="0">
              <a:lnSpc>
                <a:spcPct val="90000"/>
              </a:lnSpc>
              <a:spcBef>
                <a:spcPts val="1000"/>
              </a:spcBef>
              <a:buFont typeface="Arial" panose="020B0604020202020204" pitchFamily="34" charset="0"/>
              <a:buNone/>
              <a:defRPr sz="2400" b="1">
                <a:solidFill>
                  <a:schemeClr val="tx1">
                    <a:lumMod val="75000"/>
                    <a:lumOff val="25000"/>
                  </a:schemeClr>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Phase 3: Implementation – Months 4-6</a:t>
            </a:r>
          </a:p>
        </p:txBody>
      </p:sp>
    </p:spTree>
    <p:extLst>
      <p:ext uri="{BB962C8B-B14F-4D97-AF65-F5344CB8AC3E}">
        <p14:creationId xmlns:p14="http://schemas.microsoft.com/office/powerpoint/2010/main" val="2599148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F5AE0D5-C196-A947-8AFE-449A48B26153}"/>
              </a:ext>
            </a:extLst>
          </p:cNvPr>
          <p:cNvPicPr>
            <a:picLocks noGrp="1" noChangeAspect="1"/>
          </p:cNvPicPr>
          <p:nvPr>
            <p:ph type="pic" sz="quarter" idx="14"/>
          </p:nvPr>
        </p:nvPicPr>
        <p:blipFill>
          <a:blip r:embed="rId3"/>
          <a:srcRect l="11724" r="11724"/>
          <a:stretch/>
        </p:blipFill>
        <p:spPr/>
      </p:pic>
      <p:sp>
        <p:nvSpPr>
          <p:cNvPr id="4" name="Content Placeholder 3">
            <a:extLst>
              <a:ext uri="{FF2B5EF4-FFF2-40B4-BE49-F238E27FC236}">
                <a16:creationId xmlns:a16="http://schemas.microsoft.com/office/drawing/2014/main" id="{3B86E961-B76E-423F-995E-11B31E921437}"/>
              </a:ext>
            </a:extLst>
          </p:cNvPr>
          <p:cNvSpPr>
            <a:spLocks noGrp="1"/>
          </p:cNvSpPr>
          <p:nvPr>
            <p:ph sz="half" idx="1"/>
          </p:nvPr>
        </p:nvSpPr>
        <p:spPr>
          <a:xfrm>
            <a:off x="8071104" y="5359400"/>
            <a:ext cx="3688896" cy="565899"/>
          </a:xfrm>
          <a:solidFill>
            <a:schemeClr val="tx1">
              <a:lumMod val="95000"/>
              <a:lumOff val="5000"/>
            </a:schemeClr>
          </a:solidFill>
        </p:spPr>
        <p:txBody>
          <a:bodyPr>
            <a:normAutofit fontScale="62500" lnSpcReduction="20000"/>
          </a:bodyPr>
          <a:lstStyle/>
          <a:p>
            <a:r>
              <a:rPr lang="en-US" dirty="0"/>
              <a:t>Beach Training, August 2019</a:t>
            </a:r>
          </a:p>
        </p:txBody>
      </p:sp>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a:lstStyle/>
          <a:p>
            <a:fld id="{19B51A1E-902D-48AF-9020-955120F399B6}" type="slidenum">
              <a:rPr lang="en-US" smtClean="0"/>
              <a:pPr/>
              <a:t>11</a:t>
            </a:fld>
            <a:endParaRPr lang="en-US" dirty="0"/>
          </a:p>
        </p:txBody>
      </p:sp>
      <p:sp>
        <p:nvSpPr>
          <p:cNvPr id="15" name="Title 14" hidden="1">
            <a:extLst>
              <a:ext uri="{FF2B5EF4-FFF2-40B4-BE49-F238E27FC236}">
                <a16:creationId xmlns:a16="http://schemas.microsoft.com/office/drawing/2014/main" id="{57449059-8E74-4D74-9455-28330314E8EC}"/>
              </a:ext>
            </a:extLst>
          </p:cNvPr>
          <p:cNvSpPr>
            <a:spLocks noGrp="1"/>
          </p:cNvSpPr>
          <p:nvPr>
            <p:ph type="title"/>
          </p:nvPr>
        </p:nvSpPr>
        <p:spPr/>
        <p:txBody>
          <a:bodyPr/>
          <a:lstStyle/>
          <a:p>
            <a:r>
              <a:rPr lang="en-US" dirty="0"/>
              <a:t>title</a:t>
            </a:r>
          </a:p>
        </p:txBody>
      </p:sp>
      <p:pic>
        <p:nvPicPr>
          <p:cNvPr id="3" name="Picture 2">
            <a:extLst>
              <a:ext uri="{FF2B5EF4-FFF2-40B4-BE49-F238E27FC236}">
                <a16:creationId xmlns:a16="http://schemas.microsoft.com/office/drawing/2014/main" id="{AA189790-E61E-BEE1-E000-6222AB60358D}"/>
              </a:ext>
            </a:extLst>
          </p:cNvPr>
          <p:cNvPicPr>
            <a:picLocks noChangeAspect="1"/>
          </p:cNvPicPr>
          <p:nvPr/>
        </p:nvPicPr>
        <p:blipFill>
          <a:blip r:embed="rId4"/>
          <a:stretch>
            <a:fillRect/>
          </a:stretch>
        </p:blipFill>
        <p:spPr>
          <a:xfrm>
            <a:off x="432000" y="4435171"/>
            <a:ext cx="1828800" cy="1848457"/>
          </a:xfrm>
          <a:prstGeom prst="rect">
            <a:avLst/>
          </a:prstGeom>
        </p:spPr>
      </p:pic>
      <p:sp>
        <p:nvSpPr>
          <p:cNvPr id="8" name="Text Placeholder 3">
            <a:extLst>
              <a:ext uri="{FF2B5EF4-FFF2-40B4-BE49-F238E27FC236}">
                <a16:creationId xmlns:a16="http://schemas.microsoft.com/office/drawing/2014/main" id="{0614BA83-514B-BBBE-4A5E-41CADD00F43D}"/>
              </a:ext>
            </a:extLst>
          </p:cNvPr>
          <p:cNvSpPr txBox="1">
            <a:spLocks/>
          </p:cNvSpPr>
          <p:nvPr/>
        </p:nvSpPr>
        <p:spPr>
          <a:xfrm>
            <a:off x="414867" y="320887"/>
            <a:ext cx="2910342" cy="316800"/>
          </a:xfrm>
          <a:prstGeom prst="rect">
            <a:avLst/>
          </a:prstGeom>
          <a:solidFill>
            <a:schemeClr val="tx1">
              <a:lumMod val="75000"/>
              <a:lumOff val="25000"/>
            </a:schemeClr>
          </a:solidFill>
        </p:spPr>
        <p:txBody>
          <a:bodyPr vert="horz" lIns="0" tIns="0" rIns="0" bIns="0" rtlCol="0" anchor="ct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t>Emily McConnell</a:t>
            </a:r>
          </a:p>
        </p:txBody>
      </p:sp>
      <p:sp>
        <p:nvSpPr>
          <p:cNvPr id="10" name="Text Placeholder 4">
            <a:extLst>
              <a:ext uri="{FF2B5EF4-FFF2-40B4-BE49-F238E27FC236}">
                <a16:creationId xmlns:a16="http://schemas.microsoft.com/office/drawing/2014/main" id="{964D620C-3FEF-2A4F-B40F-811DF626729D}"/>
              </a:ext>
            </a:extLst>
          </p:cNvPr>
          <p:cNvSpPr txBox="1">
            <a:spLocks/>
          </p:cNvSpPr>
          <p:nvPr/>
        </p:nvSpPr>
        <p:spPr>
          <a:xfrm>
            <a:off x="414867" y="669904"/>
            <a:ext cx="2910342" cy="316800"/>
          </a:xfrm>
          <a:prstGeom prst="rect">
            <a:avLst/>
          </a:prstGeom>
          <a:solidFill>
            <a:schemeClr val="tx1">
              <a:lumMod val="75000"/>
              <a:lumOff val="25000"/>
            </a:schemeClr>
          </a:solidFill>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rPr>
              <a:t>ORGD 785 – Leveraging Diversity</a:t>
            </a:r>
          </a:p>
        </p:txBody>
      </p:sp>
      <p:sp>
        <p:nvSpPr>
          <p:cNvPr id="13" name="Text Placeholder 5">
            <a:extLst>
              <a:ext uri="{FF2B5EF4-FFF2-40B4-BE49-F238E27FC236}">
                <a16:creationId xmlns:a16="http://schemas.microsoft.com/office/drawing/2014/main" id="{750F2E66-CB3E-207D-4A21-9358747BE802}"/>
              </a:ext>
            </a:extLst>
          </p:cNvPr>
          <p:cNvSpPr txBox="1">
            <a:spLocks/>
          </p:cNvSpPr>
          <p:nvPr/>
        </p:nvSpPr>
        <p:spPr>
          <a:xfrm>
            <a:off x="414867" y="1018921"/>
            <a:ext cx="2910342" cy="316800"/>
          </a:xfrm>
          <a:prstGeom prst="rect">
            <a:avLst/>
          </a:prstGeom>
          <a:solidFill>
            <a:schemeClr val="tx1">
              <a:lumMod val="75000"/>
              <a:lumOff val="25000"/>
            </a:schemeClr>
          </a:solidFill>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Emcconnell@roosevelt.edu</a:t>
            </a:r>
          </a:p>
        </p:txBody>
      </p:sp>
      <p:sp>
        <p:nvSpPr>
          <p:cNvPr id="16" name="Text Placeholder 15">
            <a:extLst>
              <a:ext uri="{FF2B5EF4-FFF2-40B4-BE49-F238E27FC236}">
                <a16:creationId xmlns:a16="http://schemas.microsoft.com/office/drawing/2014/main" id="{9DFF92A8-3181-95B6-2BA0-39EA089312A9}"/>
              </a:ext>
            </a:extLst>
          </p:cNvPr>
          <p:cNvSpPr txBox="1">
            <a:spLocks/>
          </p:cNvSpPr>
          <p:nvPr/>
        </p:nvSpPr>
        <p:spPr>
          <a:xfrm>
            <a:off x="414867" y="1367938"/>
            <a:ext cx="2910342" cy="316800"/>
          </a:xfrm>
          <a:prstGeom prst="rect">
            <a:avLst/>
          </a:prstGeom>
          <a:solidFill>
            <a:schemeClr val="tx1">
              <a:lumMod val="75000"/>
              <a:lumOff val="25000"/>
            </a:schemeClr>
          </a:solidFill>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October 2024</a:t>
            </a:r>
          </a:p>
        </p:txBody>
      </p:sp>
    </p:spTree>
    <p:extLst>
      <p:ext uri="{BB962C8B-B14F-4D97-AF65-F5344CB8AC3E}">
        <p14:creationId xmlns:p14="http://schemas.microsoft.com/office/powerpoint/2010/main" val="66521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0C7D341D-AC33-7A9A-4B31-23ECC9228690}"/>
              </a:ext>
            </a:extLst>
          </p:cNvPr>
          <p:cNvPicPr>
            <a:picLocks noGrp="1" noChangeAspect="1"/>
          </p:cNvPicPr>
          <p:nvPr>
            <p:ph type="pic" sz="quarter" idx="14"/>
          </p:nvPr>
        </p:nvPicPr>
        <p:blipFill>
          <a:blip r:embed="rId3"/>
          <a:srcRect l="28601" r="28601"/>
          <a:stretch/>
        </p:blipFill>
        <p:spPr>
          <a:prstGeom prst="rect">
            <a:avLst/>
          </a:prstGeom>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fontScale="90000"/>
          </a:bodyPr>
          <a:lstStyle/>
          <a:p>
            <a:r>
              <a:rPr lang="en-US" dirty="0"/>
              <a:t>Background</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normAutofit fontScale="92500"/>
          </a:bodyPr>
          <a:lstStyle/>
          <a:p>
            <a:r>
              <a:rPr lang="en-US" dirty="0"/>
              <a:t>The organization’s mission statement and espoused values</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225960" y="0"/>
            <a:ext cx="5903998" cy="6234545"/>
          </a:xfrm>
          <a:ln>
            <a:solidFill>
              <a:schemeClr val="bg1"/>
            </a:solidFill>
          </a:ln>
        </p:spPr>
        <p:txBody>
          <a:bodyPr>
            <a:normAutofit fontScale="92500" lnSpcReduction="10000"/>
          </a:bodyPr>
          <a:lstStyle/>
          <a:p>
            <a:pPr marL="0" indent="0">
              <a:buNone/>
            </a:pPr>
            <a:r>
              <a:rPr lang="en-US" sz="2400" dirty="0"/>
              <a:t>Thousand Waves Martial Arts &amp; Self-Defense Center, NFP is an organization located in the Lakeview neighborhood of Chicago, IL.</a:t>
            </a:r>
          </a:p>
          <a:p>
            <a:pPr marL="0" indent="0">
              <a:buNone/>
            </a:pPr>
            <a:r>
              <a:rPr lang="en-US" sz="2200" dirty="0"/>
              <a:t>From their website:</a:t>
            </a:r>
          </a:p>
          <a:p>
            <a:r>
              <a:rPr lang="en-US" sz="2200" dirty="0"/>
              <a:t>Thousand Waves Martial Arts &amp; Self-Defense Center, NFP fosters </a:t>
            </a:r>
            <a:r>
              <a:rPr lang="en-US" sz="2200" dirty="0">
                <a:highlight>
                  <a:srgbClr val="00FF00"/>
                </a:highlight>
              </a:rPr>
              <a:t>fitness, healing, empowerment and peacemaking </a:t>
            </a:r>
            <a:r>
              <a:rPr lang="en-US" sz="2200" dirty="0"/>
              <a:t>by promoting healthy minds and bodies through violence prevention, self-defense and traditional martial arts programs for adults and children of all ages. </a:t>
            </a:r>
          </a:p>
          <a:p>
            <a:r>
              <a:rPr lang="en-US" sz="2200" dirty="0"/>
              <a:t>Our members apply the skills they learn at Thousand Waves to transform their lives at home, school, work, and in public spaces. This creates a powerful community spirit of civility, self-worth, and compassion in action.</a:t>
            </a:r>
          </a:p>
          <a:p>
            <a:r>
              <a:rPr lang="en-US" sz="2200" dirty="0"/>
              <a:t>Through partnerships with schools, other non-profits, businesses and government agencies, we also bring the tools of violence prevention and personal empowerment to diverse communities. We encourage everyone’s participation regardless of racial or ethnic background, religion, age, sexual orientation, gender identity, or fitness level.</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a:t>
            </a:fld>
            <a:endParaRPr lang="en-US" dirty="0"/>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Tree>
    <p:extLst>
      <p:ext uri="{BB962C8B-B14F-4D97-AF65-F5344CB8AC3E}">
        <p14:creationId xmlns:p14="http://schemas.microsoft.com/office/powerpoint/2010/main" val="13297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3"/>
          <a:srcRect/>
          <a:stretch/>
        </p:blipFill>
        <p:spPr>
          <a:xfrm>
            <a:off x="1" y="-1"/>
            <a:ext cx="5437256" cy="7249675"/>
          </a:xfrm>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fontScale="90000"/>
          </a:bodyPr>
          <a:lstStyle/>
          <a:p>
            <a:r>
              <a:rPr lang="en-US" dirty="0"/>
              <a:t>Personal Connection</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p:txBody>
          <a:bodyPr/>
          <a:lstStyle/>
          <a:p>
            <a:pPr marL="0" indent="0">
              <a:buNone/>
            </a:pPr>
            <a:r>
              <a:rPr lang="en-US" sz="2800" dirty="0"/>
              <a:t>I have been a training member of Thousand Waves since 2015. </a:t>
            </a:r>
          </a:p>
          <a:p>
            <a:r>
              <a:rPr lang="en-US" dirty="0"/>
              <a:t>I will be testing for my black belt in </a:t>
            </a:r>
            <a:r>
              <a:rPr lang="en-US" dirty="0" err="1"/>
              <a:t>Seido</a:t>
            </a:r>
            <a:r>
              <a:rPr lang="en-US" dirty="0"/>
              <a:t> Karate on October 26, 2024</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3</a:t>
            </a:fld>
            <a:endParaRPr lang="en-US" dirty="0"/>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Tree>
    <p:extLst>
      <p:ext uri="{BB962C8B-B14F-4D97-AF65-F5344CB8AC3E}">
        <p14:creationId xmlns:p14="http://schemas.microsoft.com/office/powerpoint/2010/main" val="72209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075953-C529-7CB7-6D9B-90F2AED8F697}"/>
              </a:ext>
            </a:extLst>
          </p:cNvPr>
          <p:cNvPicPr>
            <a:picLocks noChangeAspect="1"/>
          </p:cNvPicPr>
          <p:nvPr/>
        </p:nvPicPr>
        <p:blipFill>
          <a:blip r:embed="rId3"/>
          <a:stretch>
            <a:fillRect/>
          </a:stretch>
        </p:blipFill>
        <p:spPr>
          <a:xfrm>
            <a:off x="-6006593" y="54648"/>
            <a:ext cx="13315025" cy="6803352"/>
          </a:xfrm>
          <a:prstGeom prst="rect">
            <a:avLst/>
          </a:prstGeo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dirty="0"/>
              <a:t>Organization Details</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r>
              <a:rPr lang="en-US" dirty="0"/>
              <a:t>Publicly available information on the organization’s history and finances</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4</a:t>
            </a:fld>
            <a:endParaRPr lang="en-US" dirty="0"/>
          </a:p>
        </p:txBody>
      </p:sp>
    </p:spTree>
    <p:extLst>
      <p:ext uri="{BB962C8B-B14F-4D97-AF65-F5344CB8AC3E}">
        <p14:creationId xmlns:p14="http://schemas.microsoft.com/office/powerpoint/2010/main" val="409167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32000" y="725818"/>
            <a:ext cx="11340000" cy="432000"/>
          </a:xfrm>
        </p:spPr>
        <p:txBody>
          <a:bodyPr>
            <a:normAutofit fontScale="90000"/>
          </a:bodyPr>
          <a:lstStyle/>
          <a:p>
            <a:r>
              <a:rPr lang="en-US" dirty="0"/>
              <a:t>Thousand Waves Martial Arts &amp; Self Defense Center, NFP</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1648817"/>
            <a:ext cx="5472000" cy="360000"/>
          </a:xfrm>
        </p:spPr>
        <p:txBody>
          <a:bodyPr>
            <a:normAutofit fontScale="92500" lnSpcReduction="20000"/>
          </a:bodyPr>
          <a:lstStyle/>
          <a:p>
            <a:r>
              <a:rPr lang="en-US" dirty="0"/>
              <a:t>History</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2248712"/>
            <a:ext cx="5472000" cy="3376963"/>
          </a:xfrm>
        </p:spPr>
        <p:txBody>
          <a:bodyPr>
            <a:normAutofit fontScale="55000" lnSpcReduction="20000"/>
          </a:bodyPr>
          <a:lstStyle/>
          <a:p>
            <a:r>
              <a:rPr lang="en-US" sz="2900" dirty="0"/>
              <a:t>Founded as “The Women’s Gym” by Nancy Lanoue and her partner Jeannette </a:t>
            </a:r>
            <a:r>
              <a:rPr lang="en-US" sz="2900" dirty="0" err="1"/>
              <a:t>Pappas</a:t>
            </a:r>
            <a:r>
              <a:rPr lang="en-US" sz="2900" dirty="0"/>
              <a:t> in 1984.</a:t>
            </a:r>
          </a:p>
          <a:p>
            <a:pPr lvl="1"/>
            <a:r>
              <a:rPr lang="en-US" sz="2700" dirty="0"/>
              <a:t>Originally structured as a feminist health club that offered training in </a:t>
            </a:r>
            <a:r>
              <a:rPr lang="en-US" sz="2700" dirty="0" err="1"/>
              <a:t>Seido</a:t>
            </a:r>
            <a:r>
              <a:rPr lang="en-US" sz="2700" dirty="0"/>
              <a:t> karate.</a:t>
            </a:r>
          </a:p>
          <a:p>
            <a:pPr lvl="1"/>
            <a:r>
              <a:rPr lang="en-US" sz="2700" dirty="0"/>
              <a:t>By 1991, school had 50 women and 20 child students.</a:t>
            </a:r>
          </a:p>
          <a:p>
            <a:r>
              <a:rPr lang="en-US" sz="2900" dirty="0"/>
              <a:t>In 1995, school changed its name to Thousand Waves, moved to current location on Belmont Ave, and began offering classes to all genders.</a:t>
            </a:r>
          </a:p>
          <a:p>
            <a:r>
              <a:rPr lang="en-US" sz="2900" dirty="0"/>
              <a:t>In 2001, organization incorporated as a 501(c)(3) not-for-profit organization, with a board of directors.</a:t>
            </a:r>
          </a:p>
          <a:p>
            <a:r>
              <a:rPr lang="en-US" sz="2900" dirty="0"/>
              <a:t>In 2016, founders stepped down to focus on teaching, and TW hired Ryan Libel as first non-founding Executive Director.</a:t>
            </a:r>
          </a:p>
          <a:p>
            <a:r>
              <a:rPr lang="en-US" sz="2900" dirty="0"/>
              <a:t>As of 2016, Thousand Waves had 225 members of all ages and genders.</a:t>
            </a:r>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147836" y="1648817"/>
            <a:ext cx="5472000" cy="358775"/>
          </a:xfrm>
        </p:spPr>
        <p:txBody>
          <a:bodyPr>
            <a:normAutofit fontScale="92500" lnSpcReduction="20000"/>
          </a:bodyPr>
          <a:lstStyle/>
          <a:p>
            <a:r>
              <a:rPr lang="en-US" dirty="0"/>
              <a:t>Finances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34131" y="2246639"/>
            <a:ext cx="5472113" cy="3379036"/>
          </a:xfrm>
        </p:spPr>
        <p:txBody>
          <a:bodyPr>
            <a:noAutofit/>
          </a:bodyPr>
          <a:lstStyle/>
          <a:p>
            <a:r>
              <a:rPr lang="en-US" sz="1600" dirty="0"/>
              <a:t>Thousand Waves 2022 tax filings show:</a:t>
            </a:r>
          </a:p>
          <a:p>
            <a:pPr lvl="1"/>
            <a:r>
              <a:rPr lang="en-US" sz="1500" dirty="0"/>
              <a:t>$416K in revenue</a:t>
            </a:r>
          </a:p>
          <a:p>
            <a:pPr lvl="1"/>
            <a:r>
              <a:rPr lang="en-US" sz="1500" dirty="0"/>
              <a:t>$450K in expenses</a:t>
            </a:r>
          </a:p>
          <a:p>
            <a:pPr lvl="1"/>
            <a:r>
              <a:rPr lang="en-US" sz="1500" dirty="0"/>
              <a:t>$420K in assets</a:t>
            </a:r>
          </a:p>
          <a:p>
            <a:pPr lvl="1"/>
            <a:r>
              <a:rPr lang="en-US" sz="1500" dirty="0"/>
              <a:t>$23.7k in liabilities</a:t>
            </a:r>
          </a:p>
          <a:p>
            <a:r>
              <a:rPr lang="en-US" sz="1600" dirty="0"/>
              <a:t>2022 income sources were primarily program services, supplemented by fundraising, contributions, and a small amount of inventory sales</a:t>
            </a:r>
          </a:p>
          <a:p>
            <a:r>
              <a:rPr lang="en-US" sz="1600" dirty="0"/>
              <a:t>As of 2022, TW only has one permanent paid employee, its Executive Director</a:t>
            </a:r>
          </a:p>
          <a:p>
            <a:pPr marL="0" indent="0">
              <a:buNone/>
            </a:pPr>
            <a:r>
              <a:rPr lang="en-US" sz="1200" dirty="0"/>
              <a:t>Sources:</a:t>
            </a:r>
          </a:p>
          <a:p>
            <a:pPr marL="0" indent="0">
              <a:buNone/>
            </a:pPr>
            <a:r>
              <a:rPr lang="en-US" sz="1200" dirty="0">
                <a:hlinkClick r:id="rId3"/>
              </a:rPr>
              <a:t>https://</a:t>
            </a:r>
            <a:r>
              <a:rPr lang="en-US" sz="1200" dirty="0" err="1">
                <a:hlinkClick r:id="rId3"/>
              </a:rPr>
              <a:t>thousandwaves.org</a:t>
            </a:r>
            <a:r>
              <a:rPr lang="en-US" sz="1200" dirty="0">
                <a:hlinkClick r:id="rId3"/>
              </a:rPr>
              <a:t>/about-us/</a:t>
            </a:r>
            <a:endParaRPr lang="en-US" sz="1200" dirty="0"/>
          </a:p>
          <a:p>
            <a:pPr marL="0" indent="0">
              <a:buNone/>
            </a:pPr>
            <a:r>
              <a:rPr lang="en-US" sz="1200" dirty="0"/>
              <a:t>https://</a:t>
            </a:r>
            <a:r>
              <a:rPr lang="en-US" sz="1200" dirty="0" err="1"/>
              <a:t>projects.propublica.org</a:t>
            </a:r>
            <a:r>
              <a:rPr lang="en-US" sz="1200" dirty="0"/>
              <a:t>/nonprofits/organizations/364471839</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a:lstStyle/>
          <a:p>
            <a:fld id="{19B51A1E-902D-48AF-9020-955120F399B6}" type="slidenum">
              <a:rPr lang="en-US" smtClean="0"/>
              <a:pPr/>
              <a:t>5</a:t>
            </a:fld>
            <a:endParaRPr lang="en-US" dirty="0"/>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83836" y="2014098"/>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147836" y="1209666"/>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34131" y="2014098"/>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Tree>
    <p:extLst>
      <p:ext uri="{BB962C8B-B14F-4D97-AF65-F5344CB8AC3E}">
        <p14:creationId xmlns:p14="http://schemas.microsoft.com/office/powerpoint/2010/main" val="318883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3"/>
          <a:srcRect l="10350" r="10350"/>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p:txBody>
          <a:bodyPr/>
          <a:lstStyle/>
          <a:p>
            <a:r>
              <a:rPr lang="en-US" dirty="0"/>
              <a:t>Making a Plan</a:t>
            </a:r>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p:txBody>
          <a:bodyPr/>
          <a:lstStyle/>
          <a:p>
            <a:r>
              <a:rPr lang="en-US" dirty="0"/>
              <a:t>Laying the groundwork for a successful diversity and inclusion plan</a:t>
            </a:r>
          </a:p>
          <a:p>
            <a:endParaRPr lang="en-US"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a:lstStyle/>
          <a:p>
            <a:fld id="{19B51A1E-902D-48AF-9020-955120F399B6}" type="slidenum">
              <a:rPr lang="en-US" smtClean="0"/>
              <a:pPr/>
              <a:t>6</a:t>
            </a:fld>
            <a:endParaRPr lang="en-US" dirty="0"/>
          </a:p>
        </p:txBody>
      </p:sp>
    </p:spTree>
    <p:extLst>
      <p:ext uri="{BB962C8B-B14F-4D97-AF65-F5344CB8AC3E}">
        <p14:creationId xmlns:p14="http://schemas.microsoft.com/office/powerpoint/2010/main" val="211769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21417" y="432000"/>
            <a:ext cx="11340000" cy="432000"/>
          </a:xfrm>
        </p:spPr>
        <p:txBody>
          <a:bodyPr>
            <a:normAutofit fontScale="90000"/>
          </a:bodyPr>
          <a:lstStyle/>
          <a:p>
            <a:r>
              <a:rPr lang="en-US" dirty="0"/>
              <a:t>Phase 1: Preparation</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83836" y="1209184"/>
            <a:ext cx="5472000" cy="360000"/>
          </a:xfrm>
        </p:spPr>
        <p:txBody>
          <a:bodyPr>
            <a:normAutofit fontScale="92500" lnSpcReduction="20000"/>
          </a:bodyPr>
          <a:lstStyle/>
          <a:p>
            <a:r>
              <a:rPr lang="en-US" dirty="0"/>
              <a:t>Assessment</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571090" y="1716596"/>
            <a:ext cx="5472000" cy="3376963"/>
          </a:xfrm>
        </p:spPr>
        <p:txBody>
          <a:bodyPr>
            <a:normAutofit/>
          </a:bodyPr>
          <a:lstStyle/>
          <a:p>
            <a:r>
              <a:rPr lang="en-US" sz="1600" dirty="0"/>
              <a:t>Build an assessment of the current state of the organization</a:t>
            </a:r>
          </a:p>
          <a:p>
            <a:pPr lvl="1"/>
            <a:r>
              <a:rPr lang="en-US" sz="1500" dirty="0"/>
              <a:t>What are the demographics of current membership?</a:t>
            </a:r>
          </a:p>
          <a:p>
            <a:pPr lvl="1"/>
            <a:r>
              <a:rPr lang="en-US" sz="1500" dirty="0"/>
              <a:t>Who makes up the board?</a:t>
            </a:r>
          </a:p>
          <a:p>
            <a:pPr lvl="1"/>
            <a:r>
              <a:rPr lang="en-US" sz="1500" dirty="0"/>
              <a:t>Who are the current volunteer and paid staff?</a:t>
            </a:r>
          </a:p>
          <a:p>
            <a:r>
              <a:rPr lang="en-US" sz="1600" dirty="0"/>
              <a:t>What are the strengths of the organization now around diversity and inclusion?</a:t>
            </a:r>
          </a:p>
          <a:p>
            <a:pPr lvl="1"/>
            <a:r>
              <a:rPr lang="en-US" sz="1600" dirty="0"/>
              <a:t>e.g. a long history of gender inclusion</a:t>
            </a:r>
          </a:p>
          <a:p>
            <a:r>
              <a:rPr lang="en-US" sz="1600" dirty="0"/>
              <a:t>What are the challenges for the organization now around diversity and inclusion?</a:t>
            </a:r>
          </a:p>
          <a:p>
            <a:r>
              <a:rPr lang="en-US" sz="1600" dirty="0"/>
              <a:t>What qualities of the organization support change?</a:t>
            </a:r>
          </a:p>
          <a:p>
            <a:r>
              <a:rPr lang="en-US" sz="1600" dirty="0"/>
              <a:t>What qualities of the organization are barriers to change?</a:t>
            </a:r>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36164" y="1209796"/>
            <a:ext cx="5472000" cy="358775"/>
          </a:xfrm>
        </p:spPr>
        <p:txBody>
          <a:bodyPr>
            <a:normAutofit fontScale="92500" lnSpcReduction="20000"/>
          </a:bodyPr>
          <a:lstStyle/>
          <a:p>
            <a:r>
              <a:rPr lang="en-US" dirty="0"/>
              <a:t>Leadership</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35090" y="1711293"/>
            <a:ext cx="5472113" cy="3379036"/>
          </a:xfrm>
        </p:spPr>
        <p:txBody>
          <a:bodyPr>
            <a:normAutofit/>
          </a:bodyPr>
          <a:lstStyle/>
          <a:p>
            <a:r>
              <a:rPr lang="en-US" sz="1600" dirty="0"/>
              <a:t>Engage executive director, board, and senior leadership council in conversations and education around diversity initiatives and organizational change</a:t>
            </a:r>
          </a:p>
          <a:p>
            <a:r>
              <a:rPr lang="en-US" sz="1600" dirty="0"/>
              <a:t>Share information gathered from assessment</a:t>
            </a:r>
          </a:p>
          <a:p>
            <a:r>
              <a:rPr lang="en-US" sz="1600" dirty="0"/>
              <a:t>Define equitable outcomes:</a:t>
            </a:r>
          </a:p>
          <a:p>
            <a:pPr lvl="1"/>
            <a:r>
              <a:rPr lang="en-US" sz="1500" dirty="0"/>
              <a:t>What does diversity and inclusion mean specifically for Thousand Waves?  </a:t>
            </a:r>
          </a:p>
          <a:p>
            <a:pPr lvl="1"/>
            <a:r>
              <a:rPr lang="en-US" sz="1500" dirty="0"/>
              <a:t>Who are the communities TW aspires to serve?</a:t>
            </a:r>
          </a:p>
          <a:p>
            <a:r>
              <a:rPr lang="en-US" sz="1600" dirty="0"/>
              <a:t>Establish a timeline for achieving goals</a:t>
            </a:r>
          </a:p>
          <a:p>
            <a:r>
              <a:rPr lang="en-US" sz="1600" dirty="0"/>
              <a:t>Identify primary leaders for diversity initiatives</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a:lstStyle/>
          <a:p>
            <a:fld id="{19B51A1E-902D-48AF-9020-955120F399B6}" type="slidenum">
              <a:rPr lang="en-US" smtClean="0"/>
              <a:pPr/>
              <a:t>7</a:t>
            </a:fld>
            <a:endParaRPr lang="en-US" dirty="0"/>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82876" y="154587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147836" y="1209666"/>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52583" y="156857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Tree>
    <p:extLst>
      <p:ext uri="{BB962C8B-B14F-4D97-AF65-F5344CB8AC3E}">
        <p14:creationId xmlns:p14="http://schemas.microsoft.com/office/powerpoint/2010/main" val="421705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21417" y="432000"/>
            <a:ext cx="11340000" cy="432000"/>
          </a:xfrm>
        </p:spPr>
        <p:txBody>
          <a:bodyPr>
            <a:normAutofit fontScale="90000"/>
          </a:bodyPr>
          <a:lstStyle/>
          <a:p>
            <a:r>
              <a:rPr lang="en-US" dirty="0"/>
              <a:t>Phase 2: Groundwork</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83836" y="1209184"/>
            <a:ext cx="5472000" cy="360000"/>
          </a:xfrm>
        </p:spPr>
        <p:txBody>
          <a:bodyPr>
            <a:normAutofit fontScale="92500" lnSpcReduction="20000"/>
          </a:bodyPr>
          <a:lstStyle/>
          <a:p>
            <a:r>
              <a:rPr lang="en-US" dirty="0"/>
              <a:t>Conversations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83636" y="1740518"/>
            <a:ext cx="5472000" cy="3376963"/>
          </a:xfrm>
        </p:spPr>
        <p:txBody>
          <a:bodyPr>
            <a:normAutofit/>
          </a:bodyPr>
          <a:lstStyle/>
          <a:p>
            <a:r>
              <a:rPr lang="en-US" sz="1600" dirty="0"/>
              <a:t>Set up info sessions with stakeholder groups:</a:t>
            </a:r>
          </a:p>
          <a:p>
            <a:pPr lvl="1"/>
            <a:r>
              <a:rPr lang="en-US" sz="1600" dirty="0"/>
              <a:t>Purpose is to share results of assessment work and the initial definition of goals</a:t>
            </a:r>
          </a:p>
          <a:p>
            <a:pPr lvl="1"/>
            <a:r>
              <a:rPr lang="en-US" sz="1600" dirty="0"/>
              <a:t>Groups would include: senior leadership council, staff (volunteer and paid), training members, families of child members, self-defense students, partner groups &amp; agencies</a:t>
            </a:r>
          </a:p>
          <a:p>
            <a:pPr lvl="1"/>
            <a:r>
              <a:rPr lang="en-US" sz="1600" dirty="0"/>
              <a:t>Collect responses, concerns, disagreements, additions – use information to adjust assessments if needed</a:t>
            </a:r>
          </a:p>
          <a:p>
            <a:r>
              <a:rPr lang="en-US" sz="1600" dirty="0"/>
              <a:t>Hold brainstorming sessions for action steps to achieve common goals:</a:t>
            </a:r>
          </a:p>
          <a:p>
            <a:pPr lvl="1"/>
            <a:r>
              <a:rPr lang="en-US" sz="1600" dirty="0"/>
              <a:t>Brainstorming groups would combine members of different stakeholder groups in each session</a:t>
            </a:r>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36164" y="1209796"/>
            <a:ext cx="5472000" cy="358775"/>
          </a:xfrm>
        </p:spPr>
        <p:txBody>
          <a:bodyPr>
            <a:normAutofit fontScale="92500" lnSpcReduction="20000"/>
          </a:bodyPr>
          <a:lstStyle/>
          <a:p>
            <a:r>
              <a:rPr lang="en-US" dirty="0"/>
              <a:t>Transparency</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35091" y="1749055"/>
            <a:ext cx="5472113" cy="3379036"/>
          </a:xfrm>
        </p:spPr>
        <p:txBody>
          <a:bodyPr>
            <a:normAutofit fontScale="92500" lnSpcReduction="10000"/>
          </a:bodyPr>
          <a:lstStyle/>
          <a:p>
            <a:r>
              <a:rPr lang="en-US" sz="1700" dirty="0"/>
              <a:t>Create section of website where ongoing work can be shared and tracked with all members of organization</a:t>
            </a:r>
          </a:p>
          <a:p>
            <a:pPr lvl="1"/>
            <a:r>
              <a:rPr lang="en-US" sz="1700" dirty="0"/>
              <a:t>Make meeting times public whenever possible</a:t>
            </a:r>
          </a:p>
          <a:p>
            <a:pPr lvl="1"/>
            <a:r>
              <a:rPr lang="en-US" sz="1700" dirty="0"/>
              <a:t>Hold some meetings virtually or in hybrid format to ensure full accessibility</a:t>
            </a:r>
          </a:p>
          <a:p>
            <a:r>
              <a:rPr lang="en-US" sz="1700" dirty="0"/>
              <a:t>Identify other similar organizations, including within the World </a:t>
            </a:r>
            <a:r>
              <a:rPr lang="en-US" sz="1700" dirty="0" err="1"/>
              <a:t>Seido</a:t>
            </a:r>
            <a:r>
              <a:rPr lang="en-US" sz="1700" dirty="0"/>
              <a:t> Karate network, that could be models for diversity work.</a:t>
            </a:r>
          </a:p>
          <a:p>
            <a:r>
              <a:rPr lang="en-US" sz="1700" dirty="0"/>
              <a:t>Share goals, as well as criteria to measure success of these goals.</a:t>
            </a:r>
          </a:p>
          <a:p>
            <a:pPr lvl="1"/>
            <a:r>
              <a:rPr lang="en-US" sz="1700" dirty="0"/>
              <a:t>Be honest about both advantages and costs to anticipated changes, in order to get informed buy-in from stakeholders</a:t>
            </a:r>
          </a:p>
          <a:p>
            <a:pPr lvl="1"/>
            <a:endParaRPr lang="en-US" dirty="0"/>
          </a:p>
          <a:p>
            <a:endParaRPr lang="en-US"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a:lstStyle/>
          <a:p>
            <a:fld id="{19B51A1E-902D-48AF-9020-955120F399B6}" type="slidenum">
              <a:rPr lang="en-US" smtClean="0"/>
              <a:pPr/>
              <a:t>8</a:t>
            </a:fld>
            <a:endParaRPr lang="en-US" dirty="0"/>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83636" y="1572470"/>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147836" y="1209666"/>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35091" y="1585828"/>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Tree>
    <p:extLst>
      <p:ext uri="{BB962C8B-B14F-4D97-AF65-F5344CB8AC3E}">
        <p14:creationId xmlns:p14="http://schemas.microsoft.com/office/powerpoint/2010/main" val="80466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21417" y="432000"/>
            <a:ext cx="11340000" cy="432000"/>
          </a:xfrm>
        </p:spPr>
        <p:txBody>
          <a:bodyPr>
            <a:normAutofit fontScale="90000"/>
          </a:bodyPr>
          <a:lstStyle/>
          <a:p>
            <a:r>
              <a:rPr lang="en-US" dirty="0"/>
              <a:t>Phase 3: Implementation</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83836" y="1209184"/>
            <a:ext cx="5472000" cy="360000"/>
          </a:xfrm>
        </p:spPr>
        <p:txBody>
          <a:bodyPr>
            <a:normAutofit fontScale="92500" lnSpcReduction="20000"/>
          </a:bodyPr>
          <a:lstStyle/>
          <a:p>
            <a:r>
              <a:rPr lang="en-US" dirty="0"/>
              <a:t>Design</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21417" y="1943135"/>
            <a:ext cx="5472000" cy="3376963"/>
          </a:xfrm>
        </p:spPr>
        <p:txBody>
          <a:bodyPr>
            <a:noAutofit/>
          </a:bodyPr>
          <a:lstStyle/>
          <a:p>
            <a:r>
              <a:rPr lang="en-US" sz="1600" dirty="0"/>
              <a:t>Recommend hiring external consultant for these steps if not already engaged</a:t>
            </a:r>
          </a:p>
          <a:p>
            <a:r>
              <a:rPr lang="en-US" sz="1600" dirty="0"/>
              <a:t>Use brainstorming session results to build action steps.  Different action steps should address:</a:t>
            </a:r>
          </a:p>
          <a:p>
            <a:pPr lvl="1"/>
            <a:r>
              <a:rPr lang="en-US" sz="1500" dirty="0"/>
              <a:t>Organizational demographics</a:t>
            </a:r>
          </a:p>
          <a:p>
            <a:pPr lvl="1"/>
            <a:r>
              <a:rPr lang="en-US" sz="1500" dirty="0"/>
              <a:t>Externally focused messaging (member recruitment, program advertising)</a:t>
            </a:r>
          </a:p>
          <a:p>
            <a:pPr lvl="1"/>
            <a:r>
              <a:rPr lang="en-US" sz="1500" dirty="0"/>
              <a:t>Internally focused systems (member communications, dojo events)</a:t>
            </a:r>
          </a:p>
          <a:p>
            <a:pPr lvl="1"/>
            <a:r>
              <a:rPr lang="en-US" sz="1500" dirty="0"/>
              <a:t>Policies and procedures for staff</a:t>
            </a:r>
          </a:p>
          <a:p>
            <a:pPr lvl="1"/>
            <a:r>
              <a:rPr lang="en-US" sz="1500" dirty="0"/>
              <a:t>Policies and procedures for leadership and board</a:t>
            </a:r>
          </a:p>
          <a:p>
            <a:r>
              <a:rPr lang="en-US" sz="1600" dirty="0"/>
              <a:t>For each action step, establish the leader responsible, timeline, and criteria for evaluation. </a:t>
            </a:r>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36164" y="1209796"/>
            <a:ext cx="5472000" cy="358775"/>
          </a:xfrm>
        </p:spPr>
        <p:txBody>
          <a:bodyPr>
            <a:normAutofit fontScale="92500" lnSpcReduction="20000"/>
          </a:bodyPr>
          <a:lstStyle/>
          <a:p>
            <a:r>
              <a:rPr lang="en-US" dirty="0"/>
              <a:t>Evaluation</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35091" y="1962405"/>
            <a:ext cx="5472113" cy="3379036"/>
          </a:xfrm>
        </p:spPr>
        <p:txBody>
          <a:bodyPr>
            <a:normAutofit fontScale="92500" lnSpcReduction="10000"/>
          </a:bodyPr>
          <a:lstStyle/>
          <a:p>
            <a:r>
              <a:rPr lang="en-US" sz="1700" dirty="0"/>
              <a:t>Set up guidelines for addressing challenging reactions in a timely manner.</a:t>
            </a:r>
          </a:p>
          <a:p>
            <a:r>
              <a:rPr lang="en-US" sz="1700" dirty="0"/>
              <a:t>Seek ongoing feedback from participants – use it to refine ongoing activities and monitor progress</a:t>
            </a:r>
          </a:p>
          <a:p>
            <a:pPr lvl="1"/>
            <a:r>
              <a:rPr lang="en-US" sz="1700" dirty="0"/>
              <a:t>Share feedback regularly with consultants and leadership so changes can be made efficiently</a:t>
            </a:r>
          </a:p>
          <a:p>
            <a:r>
              <a:rPr lang="en-US" sz="1700" dirty="0"/>
              <a:t>Use both internal and external consultants to implement activities, so organization can receive both objective and informed assessments</a:t>
            </a:r>
          </a:p>
          <a:p>
            <a:r>
              <a:rPr lang="en-US" sz="1700" dirty="0"/>
              <a:t>Schedule meetings with stakeholder groups at appropriate points along the implementation process to review how members are experiencing process and progress towards goals</a:t>
            </a:r>
          </a:p>
          <a:p>
            <a:endParaRPr lang="en-US" dirty="0"/>
          </a:p>
          <a:p>
            <a:endParaRPr lang="en-US"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a:lstStyle/>
          <a:p>
            <a:fld id="{19B51A1E-902D-48AF-9020-955120F399B6}" type="slidenum">
              <a:rPr lang="en-US" smtClean="0"/>
              <a:pPr/>
              <a:t>9</a:t>
            </a:fld>
            <a:endParaRPr lang="en-US" dirty="0"/>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21417" y="1641335"/>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147836" y="1209666"/>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35091" y="1641569"/>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Tree>
    <p:extLst>
      <p:ext uri="{BB962C8B-B14F-4D97-AF65-F5344CB8AC3E}">
        <p14:creationId xmlns:p14="http://schemas.microsoft.com/office/powerpoint/2010/main" val="1696919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F4CCF4-D450-4896-9D26-824C258C6A9C}">
  <ds:schemaRefs>
    <ds:schemaRef ds:uri="http://schemas.microsoft.com/sharepoint/v3/contenttype/forms"/>
  </ds:schemaRefs>
</ds:datastoreItem>
</file>

<file path=customXml/itemProps2.xml><?xml version="1.0" encoding="utf-8"?>
<ds:datastoreItem xmlns:ds="http://schemas.openxmlformats.org/officeDocument/2006/customXml" ds:itemID="{C389EDE6-EADC-4C51-A618-17CCFAE3C12F}">
  <ds:schemaRefs>
    <ds:schemaRef ds:uri="http://purl.org/dc/elements/1.1/"/>
    <ds:schemaRef ds:uri="http://purl.org/dc/dcmitype/"/>
    <ds:schemaRef ds:uri="http://schemas.openxmlformats.org/package/2006/metadata/core-properties"/>
    <ds:schemaRef ds:uri="http://schemas.microsoft.com/office/2006/documentManagement/types"/>
    <ds:schemaRef ds:uri="http://www.w3.org/XML/1998/namespace"/>
    <ds:schemaRef ds:uri="http://purl.org/dc/terms/"/>
    <ds:schemaRef ds:uri="71af3243-3dd4-4a8d-8c0d-dd76da1f02a5"/>
    <ds:schemaRef ds:uri="http://schemas.microsoft.com/office/infopath/2007/PartnerControls"/>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100F07EC-B350-49E7-B6F3-FED47ED1C917}">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2052</Words>
  <Application>Microsoft Macintosh PowerPoint</Application>
  <PresentationFormat>Widescreen</PresentationFormat>
  <Paragraphs>153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Diversity and Inclusion Plan for Thousand Waves Martial Arts &amp;  Self-Defense Center, NFP </vt:lpstr>
      <vt:lpstr>Background</vt:lpstr>
      <vt:lpstr>Personal Connection</vt:lpstr>
      <vt:lpstr>Organization Details</vt:lpstr>
      <vt:lpstr>Thousand Waves Martial Arts &amp; Self Defense Center, NFP</vt:lpstr>
      <vt:lpstr>Making a Plan</vt:lpstr>
      <vt:lpstr>Phase 1: Preparation</vt:lpstr>
      <vt:lpstr>Phase 2: Groundwork</vt:lpstr>
      <vt:lpstr>Phase 3: Implementation</vt:lpstr>
      <vt:lpstr>Timeline: to be finalized during Phase 1</vt:lpstr>
      <vt:lpstr>title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and Inclusion Plan for Thousand Waves Martial Arts &amp;  Self-Defense Center, NFP </dc:title>
  <dc:creator/>
  <cp:lastModifiedBy>Emily McConnell</cp:lastModifiedBy>
  <cp:revision>2</cp:revision>
  <dcterms:created xsi:type="dcterms:W3CDTF">2019-07-14T15:57:29Z</dcterms:created>
  <dcterms:modified xsi:type="dcterms:W3CDTF">2026-04-29T21:01:47Z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